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8" r:id="rId2"/>
    <p:sldId id="279" r:id="rId3"/>
    <p:sldId id="280" r:id="rId4"/>
    <p:sldId id="291" r:id="rId5"/>
    <p:sldId id="292" r:id="rId6"/>
    <p:sldId id="293" r:id="rId7"/>
    <p:sldId id="317" r:id="rId8"/>
    <p:sldId id="318" r:id="rId9"/>
    <p:sldId id="319" r:id="rId10"/>
    <p:sldId id="320" r:id="rId11"/>
    <p:sldId id="321" r:id="rId12"/>
    <p:sldId id="322" r:id="rId13"/>
    <p:sldId id="323" r:id="rId14"/>
    <p:sldId id="324" r:id="rId15"/>
    <p:sldId id="325" r:id="rId16"/>
    <p:sldId id="308" r:id="rId17"/>
    <p:sldId id="326" r:id="rId18"/>
    <p:sldId id="309" r:id="rId19"/>
    <p:sldId id="310" r:id="rId20"/>
    <p:sldId id="311" r:id="rId21"/>
    <p:sldId id="312" r:id="rId22"/>
    <p:sldId id="314" r:id="rId23"/>
    <p:sldId id="315" r:id="rId24"/>
    <p:sldId id="316" r:id="rId25"/>
    <p:sldId id="327" r:id="rId26"/>
  </p:sldIdLst>
  <p:sldSz cx="12192000" cy="6858000"/>
  <p:notesSz cx="6858000" cy="9144000"/>
  <p:custShowLst>
    <p:custShow name="Apresentação personalizada 1" id="0">
      <p:sldLst/>
    </p:custShow>
  </p:custShow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4" autoAdjust="0"/>
    <p:restoredTop sz="95501" autoAdjust="0"/>
  </p:normalViewPr>
  <p:slideViewPr>
    <p:cSldViewPr snapToGrid="0">
      <p:cViewPr varScale="1">
        <p:scale>
          <a:sx n="113" d="100"/>
          <a:sy n="113" d="100"/>
        </p:scale>
        <p:origin x="35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585E7-EA89-484A-857B-5F88C4E57AB5}" type="datetimeFigureOut">
              <a:rPr lang="pt-BR" smtClean="0"/>
              <a:t>25/06/2024</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429-CF89-4CAB-A8CF-2F3741430ADA}" type="slidenum">
              <a:rPr lang="pt-BR" smtClean="0"/>
              <a:t>‹nº›</a:t>
            </a:fld>
            <a:endParaRPr lang="pt-BR" dirty="0"/>
          </a:p>
        </p:txBody>
      </p:sp>
    </p:spTree>
    <p:extLst>
      <p:ext uri="{BB962C8B-B14F-4D97-AF65-F5344CB8AC3E}">
        <p14:creationId xmlns:p14="http://schemas.microsoft.com/office/powerpoint/2010/main" val="3837452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12983" y="2247440"/>
            <a:ext cx="9144000" cy="869855"/>
          </a:xfrm>
        </p:spPr>
        <p:txBody>
          <a:bodyPr anchor="b">
            <a:normAutofit/>
          </a:bodyPr>
          <a:lstStyle>
            <a:lvl1pPr algn="ctr">
              <a:defRPr sz="5000" baseline="0"/>
            </a:lvl1pPr>
          </a:lstStyle>
          <a:p>
            <a:r>
              <a:rPr lang="pt-BR" dirty="0"/>
              <a:t>ESCREVA O SEU TÍTULO</a:t>
            </a:r>
          </a:p>
        </p:txBody>
      </p:sp>
      <p:sp>
        <p:nvSpPr>
          <p:cNvPr id="3" name="Subtítulo 2"/>
          <p:cNvSpPr>
            <a:spLocks noGrp="1"/>
          </p:cNvSpPr>
          <p:nvPr>
            <p:ph type="subTitle" idx="1"/>
          </p:nvPr>
        </p:nvSpPr>
        <p:spPr>
          <a:xfrm>
            <a:off x="1512983" y="3734240"/>
            <a:ext cx="9144000" cy="54030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24375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4B2998AC-5DE3-41CE-A26D-AE3EF76F5A46}" type="datetimeFigureOut">
              <a:rPr lang="pt-BR" smtClean="0"/>
              <a:t>25/06/2024</a:t>
            </a:fld>
            <a:endParaRPr lang="pt-BR" dirty="0"/>
          </a:p>
        </p:txBody>
      </p:sp>
    </p:spTree>
    <p:extLst>
      <p:ext uri="{BB962C8B-B14F-4D97-AF65-F5344CB8AC3E}">
        <p14:creationId xmlns:p14="http://schemas.microsoft.com/office/powerpoint/2010/main" val="1373139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Imagem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32573" y="2171"/>
            <a:ext cx="1569154"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ESCREVA O SEU TÍTULO</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Tópico principal</a:t>
            </a:r>
          </a:p>
          <a:p>
            <a:pPr lvl="1"/>
            <a:r>
              <a:rPr lang="pt-BR" dirty="0" err="1"/>
              <a:t>Subtópico</a:t>
            </a:r>
            <a:endParaRPr lang="pt-BR" dirty="0"/>
          </a:p>
          <a:p>
            <a:pPr lvl="2"/>
            <a:r>
              <a:rPr lang="pt-BR" dirty="0"/>
              <a:t>Se houver </a:t>
            </a:r>
            <a:r>
              <a:rPr lang="pt-BR" dirty="0" err="1"/>
              <a:t>subtópico</a:t>
            </a:r>
            <a:r>
              <a:rPr lang="pt-BR" dirty="0"/>
              <a:t> do </a:t>
            </a:r>
            <a:r>
              <a:rPr lang="pt-BR" dirty="0" err="1"/>
              <a:t>subtópico</a:t>
            </a:r>
            <a:r>
              <a:rPr lang="pt-BR" dirty="0"/>
              <a:t>.</a:t>
            </a:r>
          </a:p>
        </p:txBody>
      </p:sp>
      <p:pic>
        <p:nvPicPr>
          <p:cNvPr id="7" name="Imagem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311900"/>
            <a:ext cx="2996588" cy="447455"/>
          </a:xfrm>
          <a:prstGeom prst="rect">
            <a:avLst/>
          </a:prstGeom>
        </p:spPr>
      </p:pic>
      <p:sp>
        <p:nvSpPr>
          <p:cNvPr id="20" name="Retângulo 19"/>
          <p:cNvSpPr/>
          <p:nvPr userDrawn="1"/>
        </p:nvSpPr>
        <p:spPr>
          <a:xfrm>
            <a:off x="-3" y="0"/>
            <a:ext cx="517795" cy="6858000"/>
          </a:xfrm>
          <a:prstGeom prst="rect">
            <a:avLst/>
          </a:prstGeom>
          <a:solidFill>
            <a:schemeClr val="accent5">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58173923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lnSpc>
          <a:spcPct val="90000"/>
        </a:lnSpc>
        <a:spcBef>
          <a:spcPct val="0"/>
        </a:spcBef>
        <a:buNone/>
        <a:defRPr sz="4400" b="1" kern="12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Rounded MT Bold" panose="020F070403050403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rea.creamt.org.b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rea.creamt.org.b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677" y="2516276"/>
            <a:ext cx="3832631" cy="813576"/>
          </a:xfrm>
          <a:prstGeom prst="rect">
            <a:avLst/>
          </a:prstGeom>
        </p:spPr>
      </p:pic>
      <p:sp>
        <p:nvSpPr>
          <p:cNvPr id="7" name="Retângulo 6"/>
          <p:cNvSpPr/>
          <p:nvPr/>
        </p:nvSpPr>
        <p:spPr>
          <a:xfrm>
            <a:off x="4404459" y="5608011"/>
            <a:ext cx="2962671" cy="461665"/>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SISTEMA </a:t>
            </a:r>
            <a:r>
              <a:rPr lang="pt-BR" sz="2400" b="1" dirty="0" err="1">
                <a:latin typeface="Verdana" pitchFamily="34" charset="0"/>
                <a:ea typeface="Verdana" pitchFamily="34" charset="0"/>
                <a:cs typeface="Verdana" pitchFamily="34" charset="0"/>
              </a:rPr>
              <a:t>eCREA</a:t>
            </a:r>
            <a:endParaRPr lang="pt-BR" sz="2400" b="1" dirty="0">
              <a:latin typeface="Verdana" pitchFamily="34" charset="0"/>
              <a:ea typeface="Verdana" pitchFamily="34" charset="0"/>
              <a:cs typeface="Verdana" pitchFamily="34" charset="0"/>
            </a:endParaRPr>
          </a:p>
        </p:txBody>
      </p:sp>
      <p:sp>
        <p:nvSpPr>
          <p:cNvPr id="2" name="Retângulo 1"/>
          <p:cNvSpPr/>
          <p:nvPr/>
        </p:nvSpPr>
        <p:spPr>
          <a:xfrm>
            <a:off x="1" y="3799518"/>
            <a:ext cx="12044854" cy="830997"/>
          </a:xfrm>
          <a:prstGeom prst="rect">
            <a:avLst/>
          </a:prstGeom>
        </p:spPr>
        <p:txBody>
          <a:bodyPr wrap="square">
            <a:spAutoFit/>
          </a:bodyPr>
          <a:lstStyle/>
          <a:p>
            <a:pPr algn="ctr">
              <a:defRPr/>
            </a:pPr>
            <a:r>
              <a:rPr lang="pt-BR" sz="2400" b="1" dirty="0">
                <a:solidFill>
                  <a:schemeClr val="tx2">
                    <a:lumMod val="60000"/>
                    <a:lumOff val="40000"/>
                  </a:schemeClr>
                </a:solidFill>
                <a:latin typeface="Verdana" pitchFamily="34" charset="0"/>
                <a:ea typeface="Verdana" pitchFamily="34" charset="0"/>
                <a:cs typeface="Verdana" pitchFamily="34" charset="0"/>
              </a:rPr>
              <a:t>COMO PREENCHER  </a:t>
            </a:r>
          </a:p>
          <a:p>
            <a:pPr algn="ctr">
              <a:defRPr/>
            </a:pPr>
            <a:r>
              <a:rPr lang="pt-BR" sz="2400" b="1" dirty="0">
                <a:solidFill>
                  <a:schemeClr val="tx2">
                    <a:lumMod val="60000"/>
                    <a:lumOff val="40000"/>
                  </a:schemeClr>
                </a:solidFill>
                <a:latin typeface="Verdana" pitchFamily="34" charset="0"/>
                <a:ea typeface="Verdana" pitchFamily="34" charset="0"/>
                <a:cs typeface="Verdana" pitchFamily="34" charset="0"/>
              </a:rPr>
              <a:t>ART DE OBRA E SERVIÇO A POSTERIORI </a:t>
            </a:r>
          </a:p>
        </p:txBody>
      </p:sp>
    </p:spTree>
    <p:extLst>
      <p:ext uri="{BB962C8B-B14F-4D97-AF65-F5344CB8AC3E}">
        <p14:creationId xmlns:p14="http://schemas.microsoft.com/office/powerpoint/2010/main" val="16200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2155" y="6116864"/>
            <a:ext cx="2031470" cy="431233"/>
          </a:xfrm>
          <a:prstGeom prst="rect">
            <a:avLst/>
          </a:prstGeom>
        </p:spPr>
      </p:pic>
      <p:sp>
        <p:nvSpPr>
          <p:cNvPr id="4" name="Retângulo 1"/>
          <p:cNvSpPr>
            <a:spLocks noChangeArrowheads="1"/>
          </p:cNvSpPr>
          <p:nvPr/>
        </p:nvSpPr>
        <p:spPr bwMode="auto">
          <a:xfrm>
            <a:off x="1288667" y="449702"/>
            <a:ext cx="189596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4 de 8</a:t>
            </a:r>
          </a:p>
          <a:p>
            <a:pPr>
              <a:spcBef>
                <a:spcPct val="0"/>
              </a:spcBef>
              <a:buFontTx/>
              <a:buNone/>
            </a:pPr>
            <a:endParaRPr lang="pt-BR" altLang="pt-BR" sz="1400" b="1" dirty="0">
              <a:latin typeface="Arial Black" panose="020B0A04020102020204" pitchFamily="34" charset="0"/>
            </a:endParaRPr>
          </a:p>
          <a:p>
            <a:pPr>
              <a:spcBef>
                <a:spcPct val="0"/>
              </a:spcBef>
              <a:buFontTx/>
              <a:buNone/>
            </a:pPr>
            <a:r>
              <a:rPr lang="pt-BR" altLang="pt-BR" sz="1200" b="1" dirty="0">
                <a:latin typeface="Verdana" panose="020B0604030504040204" pitchFamily="34" charset="0"/>
              </a:rPr>
              <a:t>Dados da Obra/Serviço </a:t>
            </a:r>
            <a:endParaRPr lang="pt-BR" altLang="pt-BR" sz="1200" dirty="0">
              <a:latin typeface="Verdana" panose="020B0604030504040204" pitchFamily="34" charset="0"/>
            </a:endParaRPr>
          </a:p>
        </p:txBody>
      </p:sp>
      <p:sp>
        <p:nvSpPr>
          <p:cNvPr id="6" name="Retângulo 5"/>
          <p:cNvSpPr/>
          <p:nvPr/>
        </p:nvSpPr>
        <p:spPr>
          <a:xfrm>
            <a:off x="3477993" y="1462473"/>
            <a:ext cx="6419850" cy="555625"/>
          </a:xfrm>
          <a:prstGeom prst="rect">
            <a:avLst/>
          </a:prstGeom>
        </p:spPr>
        <p:txBody>
          <a:bodyPr>
            <a:spAutoFit/>
          </a:bodyPr>
          <a:lstStyle/>
          <a:p>
            <a:pPr>
              <a:defRPr/>
            </a:pPr>
            <a:r>
              <a:rPr lang="pt-BR" sz="1000" dirty="0">
                <a:latin typeface="Arial" charset="0"/>
                <a:cs typeface="Arial" charset="0"/>
              </a:rPr>
              <a:t>Informe </a:t>
            </a:r>
            <a:r>
              <a:rPr lang="pt-BR" sz="1000" b="1" cap="all" dirty="0">
                <a:latin typeface="Arial" charset="0"/>
                <a:cs typeface="Arial" charset="0"/>
              </a:rPr>
              <a:t>os dados dA oBRA/SERVIÇO</a:t>
            </a:r>
            <a:r>
              <a:rPr lang="pt-BR" sz="1000" cap="all" dirty="0">
                <a:latin typeface="Arial" charset="0"/>
                <a:cs typeface="Arial" charset="0"/>
              </a:rPr>
              <a:t>,</a:t>
            </a:r>
            <a:r>
              <a:rPr lang="pt-BR" sz="1000" dirty="0">
                <a:latin typeface="Arial" charset="0"/>
                <a:cs typeface="Arial" charset="0"/>
              </a:rPr>
              <a:t> conforme abaixo:</a:t>
            </a:r>
          </a:p>
          <a:p>
            <a:pPr>
              <a:defRPr/>
            </a:pPr>
            <a:r>
              <a:rPr lang="pt-BR" sz="1000" b="1" dirty="0">
                <a:latin typeface="Arial" charset="0"/>
                <a:cs typeface="Arial" charset="0"/>
              </a:rPr>
              <a:t> </a:t>
            </a:r>
            <a:endParaRPr lang="pt-BR" sz="1000" dirty="0">
              <a:latin typeface="Arial" charset="0"/>
              <a:cs typeface="Arial" charset="0"/>
            </a:endParaRPr>
          </a:p>
          <a:p>
            <a:pPr>
              <a:defRPr/>
            </a:pPr>
            <a:r>
              <a:rPr lang="pt-BR" sz="1000" b="1" dirty="0">
                <a:latin typeface="Arial" charset="0"/>
                <a:cs typeface="Arial" charset="0"/>
              </a:rPr>
              <a:t>Preenchimento obrigatório apenas dos campos com asterisco (*)</a:t>
            </a:r>
          </a:p>
        </p:txBody>
      </p:sp>
      <p:sp>
        <p:nvSpPr>
          <p:cNvPr id="7" name="Retângulo 3"/>
          <p:cNvSpPr>
            <a:spLocks noChangeArrowheads="1"/>
          </p:cNvSpPr>
          <p:nvPr/>
        </p:nvSpPr>
        <p:spPr bwMode="auto">
          <a:xfrm>
            <a:off x="1187669" y="4520979"/>
            <a:ext cx="2318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*Caso o proprietário seja o contratante poderá copiar dados</a:t>
            </a: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49" y="2678714"/>
            <a:ext cx="69135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4"/>
          <p:cNvSpPr>
            <a:spLocks noChangeArrowheads="1"/>
          </p:cNvSpPr>
          <p:nvPr/>
        </p:nvSpPr>
        <p:spPr bwMode="auto">
          <a:xfrm>
            <a:off x="1187669" y="2719989"/>
            <a:ext cx="22445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dirty="0">
                <a:latin typeface="Verdana" panose="020B0604030504040204" pitchFamily="34" charset="0"/>
              </a:rPr>
              <a:t>*</a:t>
            </a:r>
            <a:r>
              <a:rPr lang="pt-BR" altLang="pt-BR" sz="1000" b="1" dirty="0">
                <a:latin typeface="Verdana" panose="020B0604030504040204" pitchFamily="34" charset="0"/>
              </a:rPr>
              <a:t>Tipo de Ação Institucional: </a:t>
            </a:r>
            <a:r>
              <a:rPr lang="pt-BR" altLang="pt-BR" sz="1000" dirty="0">
                <a:latin typeface="Verdana" panose="020B0604030504040204" pitchFamily="34" charset="0"/>
              </a:rPr>
              <a:t>Empresas que possuem convênio com o CREA-MT para execução de tais atividades. No caso de o profissional não possuir, deverá deixar o campo em branco.</a:t>
            </a:r>
          </a:p>
        </p:txBody>
      </p:sp>
      <p:cxnSp>
        <p:nvCxnSpPr>
          <p:cNvPr id="10" name="Conector de seta reta 9"/>
          <p:cNvCxnSpPr/>
          <p:nvPr/>
        </p:nvCxnSpPr>
        <p:spPr>
          <a:xfrm>
            <a:off x="3432174" y="2879834"/>
            <a:ext cx="593288" cy="6970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49" y="4148739"/>
            <a:ext cx="6913563" cy="154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Conector de seta reta 11"/>
          <p:cNvCxnSpPr/>
          <p:nvPr/>
        </p:nvCxnSpPr>
        <p:spPr>
          <a:xfrm flipV="1">
            <a:off x="3184634" y="4421127"/>
            <a:ext cx="2123090" cy="1897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5"/>
          <a:stretch>
            <a:fillRect/>
          </a:stretch>
        </p:blipFill>
        <p:spPr>
          <a:xfrm>
            <a:off x="3575049" y="288502"/>
            <a:ext cx="6612687" cy="831457"/>
          </a:xfrm>
          <a:prstGeom prst="rect">
            <a:avLst/>
          </a:prstGeom>
        </p:spPr>
      </p:pic>
      <p:sp>
        <p:nvSpPr>
          <p:cNvPr id="13" name="Retângulo 3"/>
          <p:cNvSpPr>
            <a:spLocks noChangeArrowheads="1"/>
          </p:cNvSpPr>
          <p:nvPr/>
        </p:nvSpPr>
        <p:spPr bwMode="auto">
          <a:xfrm>
            <a:off x="4290792" y="5994060"/>
            <a:ext cx="4111625" cy="5540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OBS: Somente será possível marcar uma data de término com uma data anterior a data de hoje se o campo de ART a Posteriori estiver marcado como SIM.</a:t>
            </a:r>
          </a:p>
        </p:txBody>
      </p:sp>
      <p:pic>
        <p:nvPicPr>
          <p:cNvPr id="17" name="Image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8124" y="1672614"/>
            <a:ext cx="1362075" cy="58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8" name="Conector de seta reta 14"/>
          <p:cNvCxnSpPr/>
          <p:nvPr/>
        </p:nvCxnSpPr>
        <p:spPr>
          <a:xfrm flipV="1">
            <a:off x="7356474" y="2223477"/>
            <a:ext cx="630238" cy="56515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19" name="Retângulo 3"/>
          <p:cNvSpPr>
            <a:spLocks noChangeArrowheads="1"/>
          </p:cNvSpPr>
          <p:nvPr/>
        </p:nvSpPr>
        <p:spPr bwMode="auto">
          <a:xfrm>
            <a:off x="9364442" y="1762307"/>
            <a:ext cx="1908175" cy="4016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a:latin typeface="Verdana" panose="020B0604030504040204" pitchFamily="34" charset="0"/>
              </a:rPr>
              <a:t>Marque o campo de ART a Posteriori com </a:t>
            </a:r>
            <a:r>
              <a:rPr lang="pt-BR" altLang="pt-BR" sz="1000" b="1">
                <a:latin typeface="Verdana" panose="020B0604030504040204" pitchFamily="34" charset="0"/>
              </a:rPr>
              <a:t>SIM</a:t>
            </a:r>
          </a:p>
        </p:txBody>
      </p:sp>
    </p:spTree>
    <p:extLst>
      <p:ext uri="{BB962C8B-B14F-4D97-AF65-F5344CB8AC3E}">
        <p14:creationId xmlns:p14="http://schemas.microsoft.com/office/powerpoint/2010/main" val="289374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1"/>
          <p:cNvSpPr>
            <a:spLocks noChangeArrowheads="1"/>
          </p:cNvSpPr>
          <p:nvPr/>
        </p:nvSpPr>
        <p:spPr bwMode="auto">
          <a:xfrm>
            <a:off x="803440" y="2242062"/>
            <a:ext cx="21189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*Caso o endereço seja o mesmo do contratante, copie os dados</a:t>
            </a:r>
          </a:p>
          <a:p>
            <a:pPr>
              <a:spcBef>
                <a:spcPct val="0"/>
              </a:spcBef>
              <a:buFontTx/>
              <a:buNone/>
            </a:pPr>
            <a:endParaRPr lang="pt-BR" altLang="pt-BR" sz="1000" dirty="0">
              <a:latin typeface="Arial" panose="020B0604020202020204" pitchFamily="34" charset="0"/>
            </a:endParaRPr>
          </a:p>
        </p:txBody>
      </p:sp>
      <p:sp>
        <p:nvSpPr>
          <p:cNvPr id="5" name="Retângulo 1"/>
          <p:cNvSpPr>
            <a:spLocks noChangeArrowheads="1"/>
          </p:cNvSpPr>
          <p:nvPr/>
        </p:nvSpPr>
        <p:spPr bwMode="auto">
          <a:xfrm>
            <a:off x="1663481" y="710124"/>
            <a:ext cx="16383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4 de 8</a:t>
            </a:r>
          </a:p>
          <a:p>
            <a:pPr>
              <a:spcBef>
                <a:spcPct val="0"/>
              </a:spcBef>
              <a:buFontTx/>
              <a:buNone/>
            </a:pPr>
            <a:endParaRPr lang="pt-BR" altLang="pt-BR" sz="12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Dados da Obra/Serviço </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156" y="1791212"/>
            <a:ext cx="7375525"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ector de seta reta 3"/>
          <p:cNvCxnSpPr/>
          <p:nvPr/>
        </p:nvCxnSpPr>
        <p:spPr>
          <a:xfrm>
            <a:off x="2654081" y="2596074"/>
            <a:ext cx="2458246" cy="1373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tângulo 4"/>
          <p:cNvSpPr>
            <a:spLocks noChangeArrowheads="1"/>
          </p:cNvSpPr>
          <p:nvPr/>
        </p:nvSpPr>
        <p:spPr bwMode="auto">
          <a:xfrm>
            <a:off x="803440" y="3989562"/>
            <a:ext cx="21189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Verdana" panose="020B0604030504040204" pitchFamily="34" charset="0"/>
              </a:rPr>
              <a:t>*ENDEREÇO DO CONTRATANTE: </a:t>
            </a:r>
          </a:p>
          <a:p>
            <a:pPr>
              <a:spcBef>
                <a:spcPct val="0"/>
              </a:spcBef>
              <a:buFontTx/>
              <a:buNone/>
            </a:pPr>
            <a:r>
              <a:rPr lang="pt-BR" altLang="pt-BR" sz="1000" dirty="0">
                <a:latin typeface="Verdana" panose="020B0604030504040204" pitchFamily="34" charset="0"/>
              </a:rPr>
              <a:t>Depois de informado o endereço da obra/serviço, deverá obrigatoriamente clicar em </a:t>
            </a:r>
            <a:r>
              <a:rPr lang="pt-BR" altLang="pt-BR" sz="1000" b="1" dirty="0">
                <a:latin typeface="Verdana" panose="020B0604030504040204" pitchFamily="34" charset="0"/>
              </a:rPr>
              <a:t>ADICIONAR ENDEREÇO</a:t>
            </a:r>
            <a:r>
              <a:rPr lang="pt-BR" altLang="pt-BR" sz="1000" dirty="0">
                <a:latin typeface="Verdana" panose="020B0604030504040204" pitchFamily="34" charset="0"/>
              </a:rPr>
              <a:t> para prosseguir</a:t>
            </a:r>
          </a:p>
        </p:txBody>
      </p:sp>
      <p:sp>
        <p:nvSpPr>
          <p:cNvPr id="10" name="Retângulo 8"/>
          <p:cNvSpPr>
            <a:spLocks noChangeArrowheads="1"/>
          </p:cNvSpPr>
          <p:nvPr/>
        </p:nvSpPr>
        <p:spPr bwMode="auto">
          <a:xfrm>
            <a:off x="443623" y="5652051"/>
            <a:ext cx="2275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PRÓXIMO</a:t>
            </a:r>
          </a:p>
          <a:p>
            <a:pPr>
              <a:spcBef>
                <a:spcPct val="0"/>
              </a:spcBef>
              <a:buFontTx/>
              <a:buNone/>
            </a:pPr>
            <a:endParaRPr lang="pt-BR" altLang="pt-BR" sz="1000" dirty="0">
              <a:latin typeface="Arial" panose="020B0604020202020204" pitchFamily="34" charset="0"/>
            </a:endParaRPr>
          </a:p>
        </p:txBody>
      </p:sp>
      <p:cxnSp>
        <p:nvCxnSpPr>
          <p:cNvPr id="13" name="Conector de seta reta 7"/>
          <p:cNvCxnSpPr/>
          <p:nvPr/>
        </p:nvCxnSpPr>
        <p:spPr>
          <a:xfrm>
            <a:off x="2798544" y="5031299"/>
            <a:ext cx="1096026" cy="560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374806" y="438150"/>
            <a:ext cx="8210704" cy="1032387"/>
          </a:xfrm>
          <a:prstGeom prst="rect">
            <a:avLst/>
          </a:prstGeom>
        </p:spPr>
      </p:pic>
      <p:sp>
        <p:nvSpPr>
          <p:cNvPr id="14" name="Retângulo 1"/>
          <p:cNvSpPr>
            <a:spLocks noChangeArrowheads="1"/>
          </p:cNvSpPr>
          <p:nvPr/>
        </p:nvSpPr>
        <p:spPr bwMode="auto">
          <a:xfrm>
            <a:off x="636513" y="34325"/>
            <a:ext cx="1225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pt-BR" altLang="pt-BR" sz="1100" b="1" dirty="0">
                <a:latin typeface="Verdana" panose="020B0604030504040204" pitchFamily="34" charset="0"/>
              </a:rPr>
              <a:t>Continuação</a:t>
            </a:r>
            <a:endParaRPr lang="pt-BR" altLang="pt-BR" sz="1100" dirty="0">
              <a:latin typeface="Verdana" panose="020B0604030504040204" pitchFamily="34" charset="0"/>
            </a:endParaRPr>
          </a:p>
        </p:txBody>
      </p:sp>
      <p:pic>
        <p:nvPicPr>
          <p:cNvPr id="15" name="Imagem 1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894570" y="3459674"/>
            <a:ext cx="7172823" cy="2542115"/>
          </a:xfrm>
          <a:prstGeom prst="rect">
            <a:avLst/>
          </a:prstGeom>
          <a:ln w="3175">
            <a:solidFill>
              <a:schemeClr val="tx1"/>
            </a:solidFill>
          </a:ln>
        </p:spPr>
      </p:pic>
      <p:cxnSp>
        <p:nvCxnSpPr>
          <p:cNvPr id="12" name="Conector de seta reta 16"/>
          <p:cNvCxnSpPr/>
          <p:nvPr/>
        </p:nvCxnSpPr>
        <p:spPr>
          <a:xfrm>
            <a:off x="2661225" y="5885375"/>
            <a:ext cx="1644768" cy="166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5281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490967" y="1671765"/>
            <a:ext cx="6925965" cy="1718444"/>
          </a:xfrm>
          <a:prstGeom prst="rect">
            <a:avLst/>
          </a:prstGeom>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940355" y="154499"/>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Retângulo 1"/>
          <p:cNvSpPr>
            <a:spLocks noChangeArrowheads="1"/>
          </p:cNvSpPr>
          <p:nvPr/>
        </p:nvSpPr>
        <p:spPr bwMode="auto">
          <a:xfrm>
            <a:off x="1500243" y="494224"/>
            <a:ext cx="1836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5 de 8</a:t>
            </a:r>
          </a:p>
          <a:p>
            <a:pPr>
              <a:spcBef>
                <a:spcPct val="0"/>
              </a:spcBef>
              <a:buFontTx/>
              <a:buNone/>
            </a:pPr>
            <a:endParaRPr lang="pt-BR" altLang="pt-BR" sz="10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Atividade Técnica </a:t>
            </a:r>
          </a:p>
        </p:txBody>
      </p:sp>
      <p:sp>
        <p:nvSpPr>
          <p:cNvPr id="6" name="Retângulo 2"/>
          <p:cNvSpPr>
            <a:spLocks noChangeArrowheads="1"/>
          </p:cNvSpPr>
          <p:nvPr/>
        </p:nvSpPr>
        <p:spPr bwMode="auto">
          <a:xfrm>
            <a:off x="5867455" y="4482024"/>
            <a:ext cx="4538662" cy="11699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000" dirty="0">
                <a:latin typeface="Verdana" panose="020B0604030504040204" pitchFamily="34" charset="0"/>
              </a:rPr>
              <a:t> </a:t>
            </a:r>
            <a:r>
              <a:rPr lang="pt-BR" altLang="pt-BR" sz="1000" b="1" dirty="0">
                <a:latin typeface="Verdana" panose="020B0604030504040204" pitchFamily="34" charset="0"/>
              </a:rPr>
              <a:t>INFORMAÇÃO IMPORTANTE</a:t>
            </a:r>
          </a:p>
          <a:p>
            <a:pPr algn="just">
              <a:spcBef>
                <a:spcPct val="0"/>
              </a:spcBef>
              <a:buFontTx/>
              <a:buNone/>
            </a:pPr>
            <a:r>
              <a:rPr lang="pt-BR" altLang="pt-BR" sz="1000" dirty="0">
                <a:latin typeface="Verdana" panose="020B0604030504040204" pitchFamily="34" charset="0"/>
              </a:rPr>
              <a:t>* Para prosseguir o preenchimento da ART é obrigatório adicionar ao menos 1 atividade.</a:t>
            </a:r>
          </a:p>
          <a:p>
            <a:pPr>
              <a:spcBef>
                <a:spcPct val="0"/>
              </a:spcBef>
              <a:buFontTx/>
              <a:buNone/>
            </a:pPr>
            <a:r>
              <a:rPr lang="pt-BR" altLang="pt-BR" sz="1000" dirty="0">
                <a:latin typeface="Verdana" panose="020B0604030504040204" pitchFamily="34" charset="0"/>
              </a:rPr>
              <a:t> </a:t>
            </a:r>
          </a:p>
          <a:p>
            <a:pPr algn="just">
              <a:spcBef>
                <a:spcPct val="0"/>
              </a:spcBef>
              <a:buFontTx/>
              <a:buNone/>
            </a:pPr>
            <a:r>
              <a:rPr lang="pt-BR" altLang="pt-BR" sz="1000" dirty="0">
                <a:latin typeface="Verdana" panose="020B0604030504040204" pitchFamily="34" charset="0"/>
              </a:rPr>
              <a:t>* A ART permite que o profissional adicione várias atividades  achar necessário para classificação de sua obra/serviço, não havendo limite para adicionar atividades. </a:t>
            </a:r>
          </a:p>
        </p:txBody>
      </p:sp>
      <p:sp>
        <p:nvSpPr>
          <p:cNvPr id="7" name="Retângulo 3"/>
          <p:cNvSpPr>
            <a:spLocks noChangeArrowheads="1"/>
          </p:cNvSpPr>
          <p:nvPr/>
        </p:nvSpPr>
        <p:spPr bwMode="auto">
          <a:xfrm>
            <a:off x="3336980" y="1327662"/>
            <a:ext cx="30178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Arial" panose="020B0604020202020204" pitchFamily="34" charset="0"/>
              </a:rPr>
              <a:t>Descreva as atividades técnicas:  itens 1, 2, 3 e 4</a:t>
            </a:r>
          </a:p>
        </p:txBody>
      </p:sp>
      <p:sp>
        <p:nvSpPr>
          <p:cNvPr id="8" name="Retângulo 7"/>
          <p:cNvSpPr>
            <a:spLocks noChangeArrowheads="1"/>
          </p:cNvSpPr>
          <p:nvPr/>
        </p:nvSpPr>
        <p:spPr bwMode="auto">
          <a:xfrm>
            <a:off x="1500242" y="1568962"/>
            <a:ext cx="1703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dirty="0">
                <a:latin typeface="Verdana" panose="020B0604030504040204" pitchFamily="34" charset="0"/>
              </a:rPr>
              <a:t>1 - Obra/Serviço</a:t>
            </a:r>
            <a:r>
              <a:rPr lang="pt-BR" altLang="pt-BR" sz="900" dirty="0">
                <a:latin typeface="Verdana" panose="020B0604030504040204" pitchFamily="34" charset="0"/>
              </a:rPr>
              <a:t>: Digite três letras iniciais do Grupo ou Subgrupo ou Obra/Serviço e/ou Complemento e escolha a atividade Técnica correspondente ou que mais se aproxima a atividade realizada.</a:t>
            </a:r>
          </a:p>
          <a:p>
            <a:pPr algn="just">
              <a:spcBef>
                <a:spcPct val="0"/>
              </a:spcBef>
              <a:buFontTx/>
              <a:buNone/>
            </a:pPr>
            <a:r>
              <a:rPr lang="pt-BR" altLang="pt-BR" sz="900" b="1" dirty="0">
                <a:latin typeface="Verdana" panose="020B0604030504040204" pitchFamily="34" charset="0"/>
              </a:rPr>
              <a:t>*</a:t>
            </a:r>
            <a:r>
              <a:rPr lang="pt-BR" altLang="pt-BR" sz="900" dirty="0">
                <a:latin typeface="Verdana" panose="020B0604030504040204" pitchFamily="34" charset="0"/>
              </a:rPr>
              <a:t> Poderá também consultar todas as Atividades Técnicas na Tabela de Obras e Serviços constante na Pagina Principal do Portal de Serviço (pagina 5).</a:t>
            </a:r>
          </a:p>
        </p:txBody>
      </p:sp>
      <p:sp>
        <p:nvSpPr>
          <p:cNvPr id="9" name="Retângulo 8"/>
          <p:cNvSpPr>
            <a:spLocks noChangeArrowheads="1"/>
          </p:cNvSpPr>
          <p:nvPr/>
        </p:nvSpPr>
        <p:spPr bwMode="auto">
          <a:xfrm>
            <a:off x="3946580" y="3516824"/>
            <a:ext cx="162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Verdana" panose="020B0604030504040204" pitchFamily="34" charset="0"/>
              </a:rPr>
              <a:t>2 - Atividade: </a:t>
            </a:r>
            <a:r>
              <a:rPr lang="pt-BR" altLang="pt-BR" sz="1000" dirty="0">
                <a:latin typeface="Verdana" panose="020B0604030504040204" pitchFamily="34" charset="0"/>
              </a:rPr>
              <a:t>Escolha a Atividade (Exemplo: Projeto, Execução, Análise....)</a:t>
            </a:r>
          </a:p>
        </p:txBody>
      </p:sp>
      <p:sp>
        <p:nvSpPr>
          <p:cNvPr id="10" name="Retângulo 9"/>
          <p:cNvSpPr>
            <a:spLocks noChangeArrowheads="1"/>
          </p:cNvSpPr>
          <p:nvPr/>
        </p:nvSpPr>
        <p:spPr bwMode="auto">
          <a:xfrm>
            <a:off x="5796017" y="3502537"/>
            <a:ext cx="18716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a:latin typeface="Verdana" panose="020B0604030504040204" pitchFamily="34" charset="0"/>
              </a:rPr>
              <a:t>3 - Unidade de Medida: </a:t>
            </a:r>
            <a:r>
              <a:rPr lang="pt-BR" altLang="pt-BR" sz="1000">
                <a:latin typeface="Verdana" panose="020B0604030504040204" pitchFamily="34" charset="0"/>
              </a:rPr>
              <a:t>Escolha a Unidade de Medida (Exemplo: Metro, Ampére, Metro Quadrado...)</a:t>
            </a:r>
          </a:p>
        </p:txBody>
      </p:sp>
      <p:sp>
        <p:nvSpPr>
          <p:cNvPr id="11" name="Retângulo 10"/>
          <p:cNvSpPr>
            <a:spLocks noChangeArrowheads="1"/>
          </p:cNvSpPr>
          <p:nvPr/>
        </p:nvSpPr>
        <p:spPr bwMode="auto">
          <a:xfrm>
            <a:off x="7789025" y="3629055"/>
            <a:ext cx="3281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dirty="0">
                <a:latin typeface="Verdana" panose="020B0604030504040204" pitchFamily="34" charset="0"/>
              </a:rPr>
              <a:t>4 - Quantidade: </a:t>
            </a:r>
            <a:r>
              <a:rPr lang="pt-BR" altLang="pt-BR" sz="1000" dirty="0">
                <a:latin typeface="Verdana" panose="020B0604030504040204" pitchFamily="34" charset="0"/>
              </a:rPr>
              <a:t>Mencione a quantidade, referente a unidade de medida.</a:t>
            </a:r>
          </a:p>
        </p:txBody>
      </p:sp>
      <p:sp>
        <p:nvSpPr>
          <p:cNvPr id="12" name="Retângulo 25"/>
          <p:cNvSpPr>
            <a:spLocks noChangeArrowheads="1"/>
          </p:cNvSpPr>
          <p:nvPr/>
        </p:nvSpPr>
        <p:spPr bwMode="auto">
          <a:xfrm>
            <a:off x="1500242" y="4224849"/>
            <a:ext cx="20240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b="1" dirty="0">
                <a:latin typeface="Verdana" panose="020B0604030504040204" pitchFamily="34" charset="0"/>
              </a:rPr>
              <a:t>5-</a:t>
            </a:r>
            <a:r>
              <a:rPr lang="pt-BR" altLang="pt-BR" sz="1000" dirty="0">
                <a:latin typeface="Verdana" panose="020B0604030504040204" pitchFamily="34" charset="0"/>
              </a:rPr>
              <a:t> Depois de selecionadas todas as opções obrigatoriamente clicar em </a:t>
            </a:r>
            <a:r>
              <a:rPr lang="pt-BR" altLang="pt-BR" sz="1000" b="1" dirty="0">
                <a:latin typeface="Verdana" panose="020B0604030504040204" pitchFamily="34" charset="0"/>
              </a:rPr>
              <a:t>ADICIONAR ATIVIDADE. </a:t>
            </a:r>
            <a:endParaRPr lang="pt-BR" altLang="pt-BR" sz="1000" dirty="0">
              <a:latin typeface="Verdana" panose="020B0604030504040204" pitchFamily="34" charset="0"/>
            </a:endParaRPr>
          </a:p>
        </p:txBody>
      </p:sp>
      <p:sp>
        <p:nvSpPr>
          <p:cNvPr id="13" name="Retângulo 30"/>
          <p:cNvSpPr>
            <a:spLocks noChangeArrowheads="1"/>
          </p:cNvSpPr>
          <p:nvPr/>
        </p:nvSpPr>
        <p:spPr bwMode="auto">
          <a:xfrm>
            <a:off x="2941692" y="5652013"/>
            <a:ext cx="1556735" cy="553998"/>
          </a:xfrm>
          <a:prstGeom prst="rect">
            <a:avLst/>
          </a:prstGeom>
          <a:solidFill>
            <a:schemeClr val="tx2">
              <a:lumMod val="40000"/>
              <a:lumOff val="6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Avançar</a:t>
            </a:r>
          </a:p>
          <a:p>
            <a:pPr>
              <a:spcBef>
                <a:spcPct val="0"/>
              </a:spcBef>
              <a:buFontTx/>
              <a:buNone/>
            </a:pPr>
            <a:endParaRPr lang="pt-BR" altLang="pt-BR" sz="1000" b="1" dirty="0">
              <a:latin typeface="Arial" panose="020B0604020202020204" pitchFamily="34" charset="0"/>
            </a:endParaRPr>
          </a:p>
        </p:txBody>
      </p:sp>
      <p:cxnSp>
        <p:nvCxnSpPr>
          <p:cNvPr id="14" name="Conector de seta reta 13340"/>
          <p:cNvCxnSpPr>
            <a:stCxn id="13" idx="0"/>
          </p:cNvCxnSpPr>
          <p:nvPr/>
        </p:nvCxnSpPr>
        <p:spPr>
          <a:xfrm flipV="1">
            <a:off x="3720060" y="3390209"/>
            <a:ext cx="226520" cy="22618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Conector de seta reta 29"/>
          <p:cNvCxnSpPr/>
          <p:nvPr/>
        </p:nvCxnSpPr>
        <p:spPr>
          <a:xfrm flipV="1">
            <a:off x="3141717" y="2699262"/>
            <a:ext cx="452438" cy="16652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Conector de seta reta 14"/>
          <p:cNvCxnSpPr/>
          <p:nvPr/>
        </p:nvCxnSpPr>
        <p:spPr>
          <a:xfrm>
            <a:off x="3175055" y="1945199"/>
            <a:ext cx="419100" cy="1436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Conector de seta reta 21"/>
          <p:cNvCxnSpPr/>
          <p:nvPr/>
        </p:nvCxnSpPr>
        <p:spPr>
          <a:xfrm flipH="1" flipV="1">
            <a:off x="8664293" y="2630999"/>
            <a:ext cx="11450" cy="9572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ector de seta reta 19"/>
          <p:cNvCxnSpPr/>
          <p:nvPr/>
        </p:nvCxnSpPr>
        <p:spPr>
          <a:xfrm flipV="1">
            <a:off x="6372280" y="2630999"/>
            <a:ext cx="0" cy="871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1" name="Imagem 20"/>
          <p:cNvPicPr>
            <a:picLocks noChangeAspect="1"/>
          </p:cNvPicPr>
          <p:nvPr/>
        </p:nvPicPr>
        <p:blipFill>
          <a:blip r:embed="rId5"/>
          <a:stretch>
            <a:fillRect/>
          </a:stretch>
        </p:blipFill>
        <p:spPr>
          <a:xfrm>
            <a:off x="3490967" y="159877"/>
            <a:ext cx="7329747" cy="872932"/>
          </a:xfrm>
          <a:prstGeom prst="rect">
            <a:avLst/>
          </a:prstGeom>
        </p:spPr>
      </p:pic>
      <p:cxnSp>
        <p:nvCxnSpPr>
          <p:cNvPr id="26" name="Conector de seta reta 19"/>
          <p:cNvCxnSpPr/>
          <p:nvPr/>
        </p:nvCxnSpPr>
        <p:spPr>
          <a:xfrm flipV="1">
            <a:off x="4514242" y="2630999"/>
            <a:ext cx="0" cy="8715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068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487738" y="1052818"/>
            <a:ext cx="6644234" cy="2680112"/>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719638" y="216411"/>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4" name="Retângulo 3"/>
          <p:cNvSpPr>
            <a:spLocks noChangeArrowheads="1"/>
          </p:cNvSpPr>
          <p:nvPr/>
        </p:nvSpPr>
        <p:spPr bwMode="auto">
          <a:xfrm>
            <a:off x="1034257" y="285631"/>
            <a:ext cx="17859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6 de 8</a:t>
            </a:r>
          </a:p>
          <a:p>
            <a:pPr>
              <a:spcBef>
                <a:spcPct val="0"/>
              </a:spcBef>
              <a:buFontTx/>
              <a:buNone/>
            </a:pPr>
            <a:endParaRPr lang="pt-BR" altLang="pt-BR" sz="800" b="1" dirty="0">
              <a:latin typeface="Verdana" panose="020B0604030504040204" pitchFamily="34" charset="0"/>
            </a:endParaRPr>
          </a:p>
          <a:p>
            <a:pPr algn="just">
              <a:spcBef>
                <a:spcPct val="0"/>
              </a:spcBef>
              <a:buFontTx/>
              <a:buNone/>
            </a:pPr>
            <a:r>
              <a:rPr lang="pt-BR" altLang="pt-BR" sz="1200" b="1">
                <a:latin typeface="Verdana" panose="020B0604030504040204" pitchFamily="34" charset="0"/>
              </a:rPr>
              <a:t>Observação, </a:t>
            </a:r>
            <a:r>
              <a:rPr lang="pt-BR" altLang="pt-BR" sz="1200" b="1" dirty="0">
                <a:latin typeface="Verdana" panose="020B0604030504040204" pitchFamily="34" charset="0"/>
              </a:rPr>
              <a:t>Declaração Lei 9.307/96 e Decreto 5.296/04 </a:t>
            </a:r>
            <a:endParaRPr lang="pt-BR" altLang="pt-BR" sz="1200" dirty="0">
              <a:latin typeface="Verdana" panose="020B0604030504040204" pitchFamily="34" charset="0"/>
            </a:endParaRPr>
          </a:p>
        </p:txBody>
      </p:sp>
      <p:sp>
        <p:nvSpPr>
          <p:cNvPr id="6" name="Retângulo 4"/>
          <p:cNvSpPr>
            <a:spLocks noChangeArrowheads="1"/>
          </p:cNvSpPr>
          <p:nvPr/>
        </p:nvSpPr>
        <p:spPr bwMode="auto">
          <a:xfrm>
            <a:off x="1341438" y="1897574"/>
            <a:ext cx="172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Descrever a </a:t>
            </a:r>
            <a:r>
              <a:rPr lang="pt-BR" altLang="pt-BR" sz="1000" b="1" dirty="0">
                <a:latin typeface="Verdana" panose="020B0604030504040204" pitchFamily="34" charset="0"/>
              </a:rPr>
              <a:t>Observação complementar</a:t>
            </a:r>
            <a:r>
              <a:rPr lang="pt-BR" altLang="pt-BR" sz="1000" dirty="0">
                <a:latin typeface="Verdana" panose="020B0604030504040204" pitchFamily="34" charset="0"/>
              </a:rPr>
              <a:t> (se necessário);</a:t>
            </a:r>
          </a:p>
        </p:txBody>
      </p:sp>
      <p:cxnSp>
        <p:nvCxnSpPr>
          <p:cNvPr id="8" name="Conector de seta reta 7"/>
          <p:cNvCxnSpPr/>
          <p:nvPr/>
        </p:nvCxnSpPr>
        <p:spPr>
          <a:xfrm flipV="1">
            <a:off x="2513013" y="1471037"/>
            <a:ext cx="974725" cy="6940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tângulo 12"/>
          <p:cNvSpPr>
            <a:spLocks noChangeArrowheads="1"/>
          </p:cNvSpPr>
          <p:nvPr/>
        </p:nvSpPr>
        <p:spPr bwMode="auto">
          <a:xfrm>
            <a:off x="3990975" y="4081974"/>
            <a:ext cx="59563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dirty="0">
                <a:latin typeface="Verdana" panose="020B0604030504040204" pitchFamily="34" charset="0"/>
              </a:rPr>
              <a:t>Informar se </a:t>
            </a:r>
            <a:r>
              <a:rPr lang="pt-BR" altLang="pt-BR" sz="900" b="1" dirty="0">
                <a:latin typeface="Verdana" panose="020B0604030504040204" pitchFamily="34" charset="0"/>
              </a:rPr>
              <a:t>SIM</a:t>
            </a:r>
            <a:r>
              <a:rPr lang="pt-BR" altLang="pt-BR" sz="900" dirty="0">
                <a:latin typeface="Verdana" panose="020B0604030504040204" pitchFamily="34" charset="0"/>
              </a:rPr>
              <a:t> (será impresso na ART) ou </a:t>
            </a:r>
            <a:r>
              <a:rPr lang="pt-BR" altLang="pt-BR" sz="900" b="1" dirty="0">
                <a:latin typeface="Verdana" panose="020B0604030504040204" pitchFamily="34" charset="0"/>
              </a:rPr>
              <a:t>NÃO</a:t>
            </a:r>
            <a:r>
              <a:rPr lang="pt-BR" altLang="pt-BR" sz="900" dirty="0">
                <a:latin typeface="Verdana" panose="020B0604030504040204" pitchFamily="34" charset="0"/>
              </a:rPr>
              <a:t> (não será impresso na ART) para o </a:t>
            </a:r>
            <a:r>
              <a:rPr lang="pt-BR" altLang="pt-BR" sz="900" b="1" dirty="0">
                <a:latin typeface="Verdana" panose="020B0604030504040204" pitchFamily="34" charset="0"/>
              </a:rPr>
              <a:t>Decreto 5.296/04</a:t>
            </a:r>
            <a:r>
              <a:rPr lang="pt-BR" altLang="pt-BR" sz="900" dirty="0">
                <a:latin typeface="Verdana" panose="020B0604030504040204" pitchFamily="34" charset="0"/>
              </a:rPr>
              <a:t> e para </a:t>
            </a:r>
            <a:r>
              <a:rPr lang="pt-BR" altLang="pt-BR" sz="900" b="1" dirty="0">
                <a:latin typeface="Verdana" panose="020B0604030504040204" pitchFamily="34" charset="0"/>
              </a:rPr>
              <a:t>Lei n.º 9.307/96</a:t>
            </a:r>
            <a:endParaRPr lang="pt-BR" altLang="pt-BR" sz="900" dirty="0">
              <a:latin typeface="Verdana" panose="020B0604030504040204" pitchFamily="34" charset="0"/>
            </a:endParaRPr>
          </a:p>
          <a:p>
            <a:pPr algn="just">
              <a:spcBef>
                <a:spcPct val="0"/>
              </a:spcBef>
              <a:buFontTx/>
              <a:buNone/>
            </a:pPr>
            <a:r>
              <a:rPr lang="pt-BR" altLang="pt-BR" sz="900" dirty="0">
                <a:latin typeface="Verdana" panose="020B0604030504040204" pitchFamily="34" charset="0"/>
              </a:rPr>
              <a:t> * </a:t>
            </a:r>
            <a:r>
              <a:rPr lang="pt-BR" altLang="pt-BR" sz="900" b="1" dirty="0">
                <a:latin typeface="Verdana" panose="020B0604030504040204" pitchFamily="34" charset="0"/>
              </a:rPr>
              <a:t>DECRETO N.º 5.294/04 </a:t>
            </a:r>
            <a:r>
              <a:rPr lang="pt-BR" altLang="pt-BR" sz="900" dirty="0">
                <a:latin typeface="Verdana" panose="020B0604030504040204" pitchFamily="34" charset="0"/>
              </a:rPr>
              <a:t>- Declaro atendimento às regras de acessibilidade previstas nas normas técnicas da ABNT, na legislação específica e no Decreto nº 5.296, de 2 de dezembro de 2004</a:t>
            </a:r>
            <a:r>
              <a:rPr lang="pt-BR" altLang="pt-BR" sz="900" b="1" dirty="0">
                <a:latin typeface="Verdana" panose="020B0604030504040204" pitchFamily="34" charset="0"/>
              </a:rPr>
              <a:t>.</a:t>
            </a: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 LEI N.º 9.307/96 </a:t>
            </a:r>
            <a:r>
              <a:rPr lang="pt-BR" altLang="pt-BR" sz="900" dirty="0">
                <a:latin typeface="Verdana" panose="020B0604030504040204" pitchFamily="34" charset="0"/>
              </a:rPr>
              <a:t>- Qualquer conflito ou litígio originado do presente contrato, bem como sua interpretação ou execução, será resolvido por arbitragem, de acordo com a Lei nº 9.307, de 23 de setembro de 1996.</a:t>
            </a:r>
          </a:p>
          <a:p>
            <a:pPr algn="just">
              <a:spcBef>
                <a:spcPct val="0"/>
              </a:spcBef>
              <a:buFontTx/>
              <a:buNone/>
            </a:pPr>
            <a:endParaRPr lang="pt-BR" altLang="pt-BR" sz="900" dirty="0">
              <a:latin typeface="Verdana" panose="020B0604030504040204" pitchFamily="34" charset="0"/>
            </a:endParaRPr>
          </a:p>
          <a:p>
            <a:pPr algn="just">
              <a:spcBef>
                <a:spcPct val="0"/>
              </a:spcBef>
              <a:buFontTx/>
              <a:buNone/>
            </a:pPr>
            <a:r>
              <a:rPr lang="pt-BR" altLang="pt-BR" sz="900" b="1" dirty="0">
                <a:latin typeface="Verdana" panose="020B0604030504040204" pitchFamily="34" charset="0"/>
              </a:rPr>
              <a:t>* </a:t>
            </a:r>
            <a:r>
              <a:rPr lang="pt-BR" altLang="pt-BR" sz="900" dirty="0">
                <a:latin typeface="Verdana" panose="020B0604030504040204" pitchFamily="34" charset="0"/>
              </a:rPr>
              <a:t>Se o profissional optar pelo </a:t>
            </a:r>
            <a:r>
              <a:rPr lang="pt-BR" altLang="pt-BR" sz="900" b="1" dirty="0">
                <a:latin typeface="Verdana" panose="020B0604030504040204" pitchFamily="34" charset="0"/>
              </a:rPr>
              <a:t>NÃO</a:t>
            </a:r>
            <a:r>
              <a:rPr lang="pt-BR" altLang="pt-BR" sz="900" dirty="0">
                <a:latin typeface="Verdana" panose="020B0604030504040204" pitchFamily="34" charset="0"/>
              </a:rPr>
              <a:t>, não estará infringindo a Lei ou Decreto; apenas tais informações não serão impressas em sua ART.</a:t>
            </a:r>
          </a:p>
        </p:txBody>
      </p:sp>
      <p:cxnSp>
        <p:nvCxnSpPr>
          <p:cNvPr id="12" name="Conector de seta reta 23"/>
          <p:cNvCxnSpPr/>
          <p:nvPr/>
        </p:nvCxnSpPr>
        <p:spPr>
          <a:xfrm flipH="1" flipV="1">
            <a:off x="3945731" y="3408875"/>
            <a:ext cx="1269207" cy="6730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ector de seta reta 25"/>
          <p:cNvCxnSpPr/>
          <p:nvPr/>
        </p:nvCxnSpPr>
        <p:spPr>
          <a:xfrm flipH="1" flipV="1">
            <a:off x="3860799" y="2484421"/>
            <a:ext cx="3789363" cy="1588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Retângulo 26"/>
          <p:cNvSpPr>
            <a:spLocks noChangeArrowheads="1"/>
          </p:cNvSpPr>
          <p:nvPr/>
        </p:nvSpPr>
        <p:spPr bwMode="auto">
          <a:xfrm>
            <a:off x="2513013" y="5652011"/>
            <a:ext cx="1477962" cy="400110"/>
          </a:xfrm>
          <a:prstGeom prst="rect">
            <a:avLst/>
          </a:prstGeom>
          <a:solidFill>
            <a:schemeClr val="tx2">
              <a:lumMod val="40000"/>
              <a:lumOff val="60000"/>
            </a:schemeClr>
          </a:solidFill>
          <a:ln>
            <a:noFill/>
          </a:ln>
        </p:spPr>
        <p:txBody>
          <a:bodyPr wrap="square">
            <a:spAutoFit/>
          </a:bodyPr>
          <a:lstStyle/>
          <a:p>
            <a:pPr>
              <a:spcBef>
                <a:spcPct val="0"/>
              </a:spcBef>
            </a:pPr>
            <a:r>
              <a:rPr lang="pt-BR" altLang="pt-BR" sz="1000" dirty="0">
                <a:latin typeface="Verdana" panose="020B0604030504040204" pitchFamily="34" charset="0"/>
              </a:rPr>
              <a:t>Para prosseguir</a:t>
            </a:r>
          </a:p>
          <a:p>
            <a:pPr>
              <a:spcBef>
                <a:spcPct val="0"/>
              </a:spcBef>
            </a:pPr>
            <a:r>
              <a:rPr lang="pt-BR" altLang="pt-BR" sz="1000" dirty="0">
                <a:latin typeface="Verdana" panose="020B0604030504040204" pitchFamily="34" charset="0"/>
              </a:rPr>
              <a:t>Clique em </a:t>
            </a:r>
            <a:r>
              <a:rPr lang="pt-BR" altLang="pt-BR" sz="1000" b="1" dirty="0">
                <a:latin typeface="Verdana" panose="020B0604030504040204" pitchFamily="34" charset="0"/>
              </a:rPr>
              <a:t>Próximo</a:t>
            </a:r>
          </a:p>
        </p:txBody>
      </p:sp>
      <p:cxnSp>
        <p:nvCxnSpPr>
          <p:cNvPr id="15" name="Conector de seta reta 28"/>
          <p:cNvCxnSpPr/>
          <p:nvPr/>
        </p:nvCxnSpPr>
        <p:spPr>
          <a:xfrm flipV="1">
            <a:off x="3389313" y="3832737"/>
            <a:ext cx="646112" cy="18335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6" name="Imagem 15"/>
          <p:cNvPicPr>
            <a:picLocks noChangeAspect="1"/>
          </p:cNvPicPr>
          <p:nvPr/>
        </p:nvPicPr>
        <p:blipFill rotWithShape="1">
          <a:blip r:embed="rId4"/>
          <a:srcRect b="28942"/>
          <a:stretch/>
        </p:blipFill>
        <p:spPr>
          <a:xfrm>
            <a:off x="3106737" y="285631"/>
            <a:ext cx="7254182" cy="667380"/>
          </a:xfrm>
          <a:prstGeom prst="rect">
            <a:avLst/>
          </a:prstGeom>
        </p:spPr>
      </p:pic>
      <p:sp>
        <p:nvSpPr>
          <p:cNvPr id="7" name="CaixaDeTexto 6"/>
          <p:cNvSpPr txBox="1"/>
          <p:nvPr/>
        </p:nvSpPr>
        <p:spPr>
          <a:xfrm>
            <a:off x="3487738" y="1639769"/>
            <a:ext cx="6873181" cy="393426"/>
          </a:xfrm>
          <a:prstGeom prst="rect">
            <a:avLst/>
          </a:prstGeom>
          <a:solidFill>
            <a:schemeClr val="bg1">
              <a:lumMod val="95000"/>
            </a:schemeClr>
          </a:solidFill>
        </p:spPr>
        <p:txBody>
          <a:bodyPr wrap="square" rtlCol="0">
            <a:spAutoFit/>
          </a:bodyPr>
          <a:lstStyle/>
          <a:p>
            <a:endParaRPr lang="pt-BR" dirty="0"/>
          </a:p>
        </p:txBody>
      </p:sp>
    </p:spTree>
    <p:extLst>
      <p:ext uri="{BB962C8B-B14F-4D97-AF65-F5344CB8AC3E}">
        <p14:creationId xmlns:p14="http://schemas.microsoft.com/office/powerpoint/2010/main" val="203910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4709128" y="350782"/>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Retângulo 4"/>
          <p:cNvSpPr/>
          <p:nvPr/>
        </p:nvSpPr>
        <p:spPr>
          <a:xfrm>
            <a:off x="1357114" y="600813"/>
            <a:ext cx="1992895" cy="1023357"/>
          </a:xfrm>
          <a:prstGeom prst="rect">
            <a:avLst/>
          </a:prstGeom>
        </p:spPr>
        <p:txBody>
          <a:bodyPr wrap="square">
            <a:spAutoFit/>
          </a:bodyPr>
          <a:lstStyle/>
          <a:p>
            <a:pPr>
              <a:defRPr/>
            </a:pPr>
            <a:r>
              <a:rPr lang="pt-BR" sz="1400" b="1" dirty="0">
                <a:solidFill>
                  <a:srgbClr val="C00000"/>
                </a:solidFill>
                <a:latin typeface="Verdana" pitchFamily="34" charset="0"/>
                <a:ea typeface="Verdana" pitchFamily="34" charset="0"/>
                <a:cs typeface="Verdana" pitchFamily="34" charset="0"/>
              </a:rPr>
              <a:t>Passo 7 de 8</a:t>
            </a:r>
          </a:p>
          <a:p>
            <a:pPr>
              <a:defRPr/>
            </a:pPr>
            <a:endParaRPr lang="pt-BR" sz="1050" b="1" dirty="0">
              <a:latin typeface="Verdana" pitchFamily="34" charset="0"/>
              <a:ea typeface="Verdana" pitchFamily="34" charset="0"/>
              <a:cs typeface="Verdana" pitchFamily="34" charset="0"/>
            </a:endParaRPr>
          </a:p>
          <a:p>
            <a:pPr>
              <a:defRPr/>
            </a:pPr>
            <a:r>
              <a:rPr lang="pt-BR" sz="1200" b="1" dirty="0">
                <a:latin typeface="Verdana" pitchFamily="34" charset="0"/>
                <a:ea typeface="Verdana" pitchFamily="34" charset="0"/>
                <a:cs typeface="Verdana" pitchFamily="34" charset="0"/>
              </a:rPr>
              <a:t>Declaração de Existência ou não de SUBEMPREITADA</a:t>
            </a:r>
            <a:endParaRPr lang="pt-BR" sz="1200" dirty="0">
              <a:latin typeface="Verdana" pitchFamily="34" charset="0"/>
              <a:ea typeface="Verdana" pitchFamily="34" charset="0"/>
              <a:cs typeface="Verdana" pitchFamily="34" charset="0"/>
            </a:endParaRPr>
          </a:p>
        </p:txBody>
      </p:sp>
      <p:sp>
        <p:nvSpPr>
          <p:cNvPr id="7" name="Retângulo 5"/>
          <p:cNvSpPr>
            <a:spLocks noChangeArrowheads="1"/>
          </p:cNvSpPr>
          <p:nvPr/>
        </p:nvSpPr>
        <p:spPr bwMode="auto">
          <a:xfrm>
            <a:off x="1417729" y="2818838"/>
            <a:ext cx="18716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Informar se em sua obra/serviço está ocorrendo a </a:t>
            </a:r>
            <a:r>
              <a:rPr lang="pt-BR" altLang="pt-BR" sz="1000" b="1" dirty="0">
                <a:latin typeface="Verdana" panose="020B0604030504040204" pitchFamily="34" charset="0"/>
              </a:rPr>
              <a:t>SUBEMPREITADA.</a:t>
            </a:r>
            <a:r>
              <a:rPr lang="pt-BR" altLang="pt-BR" sz="1000" dirty="0">
                <a:latin typeface="Verdana" panose="020B0604030504040204" pitchFamily="34" charset="0"/>
              </a:rPr>
              <a:t> Em caso afirmativo deverá selecionar “</a:t>
            </a:r>
            <a:r>
              <a:rPr lang="pt-BR" altLang="pt-BR" sz="1000" b="1" dirty="0">
                <a:latin typeface="Verdana" panose="020B0604030504040204" pitchFamily="34" charset="0"/>
              </a:rPr>
              <a:t>SIM</a:t>
            </a:r>
            <a:r>
              <a:rPr lang="pt-BR" altLang="pt-BR" sz="1000" dirty="0">
                <a:latin typeface="Verdana" panose="020B0604030504040204" pitchFamily="34" charset="0"/>
              </a:rPr>
              <a:t>”. </a:t>
            </a:r>
          </a:p>
          <a:p>
            <a:pPr>
              <a:spcBef>
                <a:spcPct val="0"/>
              </a:spcBef>
              <a:buFontTx/>
              <a:buNone/>
            </a:pPr>
            <a:r>
              <a:rPr lang="pt-BR" altLang="pt-BR" sz="1000" dirty="0">
                <a:latin typeface="Verdana" panose="020B0604030504040204" pitchFamily="34" charset="0"/>
              </a:rPr>
              <a:t>Em caso negativo, selecionar “</a:t>
            </a:r>
            <a:r>
              <a:rPr lang="pt-BR" altLang="pt-BR" sz="1000" b="1" dirty="0">
                <a:latin typeface="Verdana" panose="020B0604030504040204" pitchFamily="34" charset="0"/>
              </a:rPr>
              <a:t>NÃO</a:t>
            </a:r>
            <a:r>
              <a:rPr lang="pt-BR" altLang="pt-BR" sz="1000" dirty="0">
                <a:latin typeface="Verdana" panose="020B0604030504040204" pitchFamily="34" charset="0"/>
              </a:rPr>
              <a:t>”.</a:t>
            </a:r>
          </a:p>
        </p:txBody>
      </p:sp>
      <p:pic>
        <p:nvPicPr>
          <p:cNvPr id="8" name="Imagem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24" y="2587898"/>
            <a:ext cx="6627812" cy="2047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Conector de seta reta 13"/>
          <p:cNvCxnSpPr/>
          <p:nvPr/>
        </p:nvCxnSpPr>
        <p:spPr>
          <a:xfrm>
            <a:off x="2703705" y="3824144"/>
            <a:ext cx="1099344" cy="1274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Retângulo 14"/>
          <p:cNvSpPr>
            <a:spLocks noChangeArrowheads="1"/>
          </p:cNvSpPr>
          <p:nvPr/>
        </p:nvSpPr>
        <p:spPr bwMode="auto">
          <a:xfrm>
            <a:off x="1893286" y="5197747"/>
            <a:ext cx="1620838" cy="400110"/>
          </a:xfrm>
          <a:prstGeom prst="rect">
            <a:avLst/>
          </a:prstGeom>
          <a:solidFill>
            <a:schemeClr val="tx2">
              <a:lumMod val="40000"/>
              <a:lumOff val="60000"/>
            </a:schemeClr>
          </a:solidFill>
          <a:ln>
            <a:noFill/>
          </a:ln>
        </p:spPr>
        <p:txBody>
          <a:bodyPr wrap="square">
            <a:spAutoFit/>
          </a:bodyPr>
          <a:lstStyle/>
          <a:p>
            <a:pPr>
              <a:spcBef>
                <a:spcPct val="0"/>
              </a:spcBef>
            </a:pPr>
            <a:r>
              <a:rPr lang="pt-BR" altLang="pt-BR" sz="1000" dirty="0">
                <a:latin typeface="Verdana" panose="020B0604030504040204" pitchFamily="34" charset="0"/>
              </a:rPr>
              <a:t>Para prosseguir clique em </a:t>
            </a:r>
            <a:r>
              <a:rPr lang="pt-BR" altLang="pt-BR" sz="1000" b="1" dirty="0">
                <a:latin typeface="Verdana" panose="020B0604030504040204" pitchFamily="34" charset="0"/>
              </a:rPr>
              <a:t>PRÓXIMO</a:t>
            </a:r>
          </a:p>
        </p:txBody>
      </p:sp>
      <p:cxnSp>
        <p:nvCxnSpPr>
          <p:cNvPr id="11" name="Conector de seta reta 16"/>
          <p:cNvCxnSpPr/>
          <p:nvPr/>
        </p:nvCxnSpPr>
        <p:spPr>
          <a:xfrm flipV="1">
            <a:off x="3406174" y="4410348"/>
            <a:ext cx="828675" cy="10080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Imagem 3"/>
          <p:cNvPicPr>
            <a:picLocks noChangeAspect="1"/>
          </p:cNvPicPr>
          <p:nvPr/>
        </p:nvPicPr>
        <p:blipFill>
          <a:blip r:embed="rId4"/>
          <a:stretch>
            <a:fillRect/>
          </a:stretch>
        </p:blipFill>
        <p:spPr>
          <a:xfrm>
            <a:off x="3803049" y="600813"/>
            <a:ext cx="7445093" cy="814307"/>
          </a:xfrm>
          <a:prstGeom prst="rect">
            <a:avLst/>
          </a:prstGeom>
        </p:spPr>
      </p:pic>
    </p:spTree>
    <p:extLst>
      <p:ext uri="{BB962C8B-B14F-4D97-AF65-F5344CB8AC3E}">
        <p14:creationId xmlns:p14="http://schemas.microsoft.com/office/powerpoint/2010/main" val="181568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264088" y="1392621"/>
            <a:ext cx="172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a:solidFill>
                  <a:srgbClr val="C00000"/>
                </a:solidFill>
                <a:latin typeface="Verdana" panose="020B0604030504040204" pitchFamily="34" charset="0"/>
              </a:rPr>
              <a:t>Passo 8 de 8</a:t>
            </a:r>
          </a:p>
          <a:p>
            <a:pPr algn="ctr">
              <a:spcBef>
                <a:spcPct val="0"/>
              </a:spcBef>
              <a:buFontTx/>
              <a:buNone/>
            </a:pPr>
            <a:endParaRPr lang="pt-BR" altLang="pt-BR" sz="1400" b="1">
              <a:solidFill>
                <a:srgbClr val="C00000"/>
              </a:solidFill>
              <a:latin typeface="Verdana" panose="020B0604030504040204" pitchFamily="34" charset="0"/>
            </a:endParaRPr>
          </a:p>
          <a:p>
            <a:pPr algn="ctr">
              <a:spcBef>
                <a:spcPct val="0"/>
              </a:spcBef>
              <a:buFontTx/>
              <a:buNone/>
            </a:pPr>
            <a:r>
              <a:rPr lang="pt-BR" altLang="pt-BR" sz="1400" b="1">
                <a:latin typeface="Verdana" panose="020B0604030504040204" pitchFamily="34" charset="0"/>
              </a:rPr>
              <a:t>Confirmação de Emissão</a:t>
            </a:r>
          </a:p>
        </p:txBody>
      </p:sp>
      <p:sp>
        <p:nvSpPr>
          <p:cNvPr id="6" name="Retângulo 3"/>
          <p:cNvSpPr>
            <a:spLocks noChangeArrowheads="1"/>
          </p:cNvSpPr>
          <p:nvPr/>
        </p:nvSpPr>
        <p:spPr bwMode="auto">
          <a:xfrm>
            <a:off x="2632513" y="4042159"/>
            <a:ext cx="333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a:latin typeface="Verdana" panose="020B0604030504040204" pitchFamily="34" charset="0"/>
              </a:rPr>
              <a:t>Salvar Rascunho</a:t>
            </a:r>
            <a:r>
              <a:rPr lang="pt-BR" altLang="pt-BR" sz="1000">
                <a:latin typeface="Verdana" panose="020B0604030504040204" pitchFamily="34" charset="0"/>
              </a:rPr>
              <a:t> – Clicando aqui, você salvará sua ART e poderá editá-la posteriormente para realizar correções ou alterações que se fizerem necessárias.</a:t>
            </a:r>
          </a:p>
        </p:txBody>
      </p:sp>
      <p:pic>
        <p:nvPicPr>
          <p:cNvPr id="7"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563" y="3070609"/>
            <a:ext cx="3286125" cy="685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tângulo 4"/>
          <p:cNvSpPr>
            <a:spLocks noChangeArrowheads="1"/>
          </p:cNvSpPr>
          <p:nvPr/>
        </p:nvSpPr>
        <p:spPr bwMode="auto">
          <a:xfrm>
            <a:off x="6088501" y="4029459"/>
            <a:ext cx="3024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000" b="1">
                <a:latin typeface="Verdana" panose="020B0604030504040204" pitchFamily="34" charset="0"/>
              </a:rPr>
              <a:t>Salvar e Concluir</a:t>
            </a:r>
            <a:r>
              <a:rPr lang="pt-BR" altLang="pt-BR" sz="1000">
                <a:latin typeface="Verdana" panose="020B0604030504040204" pitchFamily="34" charset="0"/>
              </a:rPr>
              <a:t> - A ART e o boleto referente à taxa da ART serão gerados impedindo qualquer tipo de alteração.</a:t>
            </a:r>
          </a:p>
        </p:txBody>
      </p:sp>
      <p:cxnSp>
        <p:nvCxnSpPr>
          <p:cNvPr id="9" name="Conector de seta reta 8"/>
          <p:cNvCxnSpPr/>
          <p:nvPr/>
        </p:nvCxnSpPr>
        <p:spPr>
          <a:xfrm flipV="1">
            <a:off x="4656576" y="3683384"/>
            <a:ext cx="423862" cy="3587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0"/>
          <p:cNvCxnSpPr/>
          <p:nvPr/>
        </p:nvCxnSpPr>
        <p:spPr>
          <a:xfrm flipH="1" flipV="1">
            <a:off x="6807638" y="3683384"/>
            <a:ext cx="527050" cy="3460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368056" y="1153510"/>
            <a:ext cx="7933263" cy="1432309"/>
          </a:xfrm>
          <a:prstGeom prst="rect">
            <a:avLst/>
          </a:prstGeom>
        </p:spPr>
      </p:pic>
      <p:sp>
        <p:nvSpPr>
          <p:cNvPr id="5" name="Retângulo 4"/>
          <p:cNvSpPr/>
          <p:nvPr/>
        </p:nvSpPr>
        <p:spPr>
          <a:xfrm>
            <a:off x="4094381" y="4805838"/>
            <a:ext cx="3935522" cy="1754326"/>
          </a:xfrm>
          <a:prstGeom prst="rect">
            <a:avLst/>
          </a:prstGeom>
          <a:ln>
            <a:solidFill>
              <a:srgbClr val="C00000"/>
            </a:solidFill>
          </a:ln>
        </p:spPr>
        <p:txBody>
          <a:bodyPr wrap="square">
            <a:spAutoFit/>
          </a:bodyPr>
          <a:lstStyle/>
          <a:p>
            <a:pPr algn="ctr">
              <a:spcBef>
                <a:spcPct val="0"/>
              </a:spcBef>
              <a:buFontTx/>
              <a:buNone/>
            </a:pPr>
            <a:r>
              <a:rPr lang="pt-BR" altLang="pt-BR" sz="1200" b="1" dirty="0">
                <a:solidFill>
                  <a:srgbClr val="FF0000"/>
                </a:solidFill>
                <a:latin typeface="Verdana" panose="020B0604030504040204" pitchFamily="34" charset="0"/>
              </a:rPr>
              <a:t>INFORMAÇÕES IMPORTANTES</a:t>
            </a:r>
          </a:p>
          <a:p>
            <a:pPr algn="ctr">
              <a:spcBef>
                <a:spcPct val="0"/>
              </a:spcBef>
              <a:buFontTx/>
              <a:buNone/>
            </a:pPr>
            <a:endParaRPr lang="pt-BR" altLang="pt-BR" sz="1200" b="1" dirty="0">
              <a:latin typeface="Arial" panose="020B0604020202020204" pitchFamily="34" charset="0"/>
            </a:endParaRPr>
          </a:p>
          <a:p>
            <a:pPr algn="just">
              <a:spcBef>
                <a:spcPct val="0"/>
              </a:spcBef>
              <a:buFontTx/>
              <a:buNone/>
            </a:pPr>
            <a:r>
              <a:rPr lang="pt-BR" altLang="pt-BR" sz="1200" dirty="0">
                <a:latin typeface="Verdana" panose="020B0604030504040204" pitchFamily="34" charset="0"/>
              </a:rPr>
              <a:t>O boleto da ART a Posteriori só será gerado após a análise e </a:t>
            </a:r>
            <a:r>
              <a:rPr lang="pt-BR" altLang="pt-BR" sz="1200" b="1" dirty="0">
                <a:latin typeface="Verdana" panose="020B0604030504040204" pitchFamily="34" charset="0"/>
              </a:rPr>
              <a:t>aprovação</a:t>
            </a:r>
            <a:r>
              <a:rPr lang="pt-BR" altLang="pt-BR" sz="1200" dirty="0">
                <a:latin typeface="Verdana" panose="020B0604030504040204" pitchFamily="34" charset="0"/>
              </a:rPr>
              <a:t> do registro da ART pela Câmara Responsável.</a:t>
            </a:r>
          </a:p>
          <a:p>
            <a:pPr algn="just">
              <a:spcBef>
                <a:spcPct val="0"/>
              </a:spcBef>
              <a:buFontTx/>
              <a:buNone/>
            </a:pPr>
            <a:endParaRPr lang="pt-BR" altLang="pt-BR" sz="1200" dirty="0">
              <a:latin typeface="Verdana" panose="020B0604030504040204" pitchFamily="34" charset="0"/>
            </a:endParaRPr>
          </a:p>
          <a:p>
            <a:pPr algn="just">
              <a:spcBef>
                <a:spcPct val="0"/>
              </a:spcBef>
              <a:buFontTx/>
              <a:buNone/>
            </a:pPr>
            <a:r>
              <a:rPr lang="pt-BR" altLang="pt-BR" sz="1200" dirty="0">
                <a:latin typeface="Verdana" panose="020B0604030504040204" pitchFamily="34" charset="0"/>
              </a:rPr>
              <a:t>Após a conclusão da ART deverá ser aberta uma solicitação  de </a:t>
            </a:r>
            <a:r>
              <a:rPr lang="pt-BR" altLang="pt-BR" sz="1200" b="1" dirty="0">
                <a:latin typeface="Verdana" panose="020B0604030504040204" pitchFamily="34" charset="0"/>
              </a:rPr>
              <a:t>Registro  de ART a Posteriori</a:t>
            </a:r>
            <a:br>
              <a:rPr lang="pt-BR" altLang="pt-BR" sz="1200" b="1" dirty="0">
                <a:latin typeface="Verdana" panose="020B0604030504040204" pitchFamily="34" charset="0"/>
              </a:rPr>
            </a:br>
            <a:endParaRPr lang="pt-BR" sz="1200" dirty="0"/>
          </a:p>
        </p:txBody>
      </p:sp>
    </p:spTree>
    <p:extLst>
      <p:ext uri="{BB962C8B-B14F-4D97-AF65-F5344CB8AC3E}">
        <p14:creationId xmlns:p14="http://schemas.microsoft.com/office/powerpoint/2010/main" val="825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p:nvPr/>
        </p:nvSpPr>
        <p:spPr>
          <a:xfrm>
            <a:off x="1758974" y="3773999"/>
            <a:ext cx="8712200" cy="2432050"/>
          </a:xfrm>
          <a:prstGeom prst="rect">
            <a:avLst/>
          </a:prstGeom>
        </p:spPr>
        <p:txBody>
          <a:bodyPr>
            <a:spAutoFit/>
          </a:bodyPr>
          <a:lstStyle/>
          <a:p>
            <a:pPr algn="ctr">
              <a:defRPr/>
            </a:pPr>
            <a:r>
              <a:rPr lang="pt-BR" sz="2800" b="1" dirty="0">
                <a:solidFill>
                  <a:schemeClr val="tx2">
                    <a:lumMod val="60000"/>
                    <a:lumOff val="40000"/>
                  </a:schemeClr>
                </a:solidFill>
                <a:latin typeface="Verdana" pitchFamily="34" charset="0"/>
                <a:ea typeface="Verdana" pitchFamily="34" charset="0"/>
                <a:cs typeface="Verdana" pitchFamily="34" charset="0"/>
              </a:rPr>
              <a:t>COMO SOLICITAR REGISTRO DE ART A POSTERIORI</a:t>
            </a:r>
            <a:r>
              <a:rPr lang="pt-BR" sz="3200" b="1" dirty="0">
                <a:solidFill>
                  <a:schemeClr val="tx2">
                    <a:lumMod val="60000"/>
                    <a:lumOff val="40000"/>
                  </a:schemeClr>
                </a:solidFill>
                <a:latin typeface="Verdana" pitchFamily="34" charset="0"/>
                <a:ea typeface="Verdana" pitchFamily="34" charset="0"/>
                <a:cs typeface="Verdana" pitchFamily="34" charset="0"/>
              </a:rPr>
              <a:t>.</a:t>
            </a:r>
          </a:p>
          <a:p>
            <a:pPr algn="ctr">
              <a:defRPr/>
            </a:pPr>
            <a:endParaRPr lang="pt-BR" sz="3200" b="1" dirty="0">
              <a:latin typeface="Arial" charset="0"/>
              <a:cs typeface="Arial" charset="0"/>
            </a:endParaRPr>
          </a:p>
          <a:p>
            <a:pPr algn="ctr">
              <a:defRPr/>
            </a:pPr>
            <a:r>
              <a:rPr lang="pt-BR" sz="2400" b="1" dirty="0">
                <a:latin typeface="Verdana" pitchFamily="34" charset="0"/>
                <a:ea typeface="Verdana" pitchFamily="34" charset="0"/>
                <a:cs typeface="Verdana" pitchFamily="34" charset="0"/>
              </a:rPr>
              <a:t>SISTEMA </a:t>
            </a:r>
            <a:r>
              <a:rPr lang="pt-BR" sz="2400" b="1" dirty="0" err="1">
                <a:latin typeface="Verdana" pitchFamily="34" charset="0"/>
                <a:ea typeface="Verdana" pitchFamily="34" charset="0"/>
                <a:cs typeface="Verdana" pitchFamily="34" charset="0"/>
              </a:rPr>
              <a:t>eCREA</a:t>
            </a:r>
            <a:endParaRPr lang="pt-BR" sz="2400" b="1" dirty="0">
              <a:latin typeface="Verdana" pitchFamily="34" charset="0"/>
              <a:ea typeface="Verdana" pitchFamily="34" charset="0"/>
              <a:cs typeface="Verdana" pitchFamily="34" charset="0"/>
            </a:endParaRPr>
          </a:p>
          <a:p>
            <a:pPr algn="ctr">
              <a:defRPr/>
            </a:pPr>
            <a:endParaRPr lang="pt-BR" sz="3200" dirty="0">
              <a:solidFill>
                <a:schemeClr val="tx2">
                  <a:lumMod val="60000"/>
                  <a:lumOff val="40000"/>
                </a:schemeClr>
              </a:solidFill>
              <a:latin typeface="Verdana" pitchFamily="34" charset="0"/>
              <a:ea typeface="Verdana" pitchFamily="34" charset="0"/>
              <a:cs typeface="Verdana"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758" y="2442704"/>
            <a:ext cx="3832631" cy="813576"/>
          </a:xfrm>
          <a:prstGeom prst="rect">
            <a:avLst/>
          </a:prstGeom>
        </p:spPr>
      </p:pic>
    </p:spTree>
    <p:extLst>
      <p:ext uri="{BB962C8B-B14F-4D97-AF65-F5344CB8AC3E}">
        <p14:creationId xmlns:p14="http://schemas.microsoft.com/office/powerpoint/2010/main" val="14931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3655" y="497928"/>
            <a:ext cx="32099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1400" dirty="0">
              <a:latin typeface="Arial Black" panose="020B0A04020102020204" pitchFamily="34" charset="0"/>
            </a:endParaRPr>
          </a:p>
          <a:p>
            <a:pPr algn="just">
              <a:spcBef>
                <a:spcPct val="0"/>
              </a:spcBef>
              <a:buFontTx/>
              <a:buNone/>
            </a:pPr>
            <a:endParaRPr lang="pt-BR" altLang="pt-BR" sz="1300" dirty="0">
              <a:latin typeface="Arial Black" panose="020B0A04020102020204" pitchFamily="34" charset="0"/>
            </a:endParaRP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dirty="0">
                <a:latin typeface="Verdana" panose="020B0604030504040204" pitchFamily="34" charset="0"/>
              </a:rPr>
              <a:t>Acesse  através do endereço</a:t>
            </a: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hlinkClick r:id="rId2"/>
              </a:rPr>
              <a:t>https://ecrea.crea-mt.org.br/</a:t>
            </a:r>
            <a:endParaRPr lang="pt-BR" altLang="pt-BR" sz="1300" b="1" dirty="0">
              <a:latin typeface="Verdana" panose="020B0604030504040204" pitchFamily="34" charset="0"/>
            </a:endParaRPr>
          </a:p>
          <a:p>
            <a:pPr algn="ctr">
              <a:spcBef>
                <a:spcPct val="0"/>
              </a:spcBef>
              <a:buFontTx/>
              <a:buNone/>
            </a:pPr>
            <a:endParaRPr lang="pt-BR" altLang="pt-BR" sz="1300" b="1"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rPr>
              <a:t>O Portal de Serviços </a:t>
            </a:r>
            <a:r>
              <a:rPr lang="pt-BR" altLang="pt-BR" sz="1300" b="1" dirty="0" err="1">
                <a:latin typeface="Verdana" panose="020B0604030504040204" pitchFamily="34" charset="0"/>
              </a:rPr>
              <a:t>eCREA</a:t>
            </a:r>
            <a:endParaRPr lang="pt-BR" altLang="pt-BR" sz="1300" b="1" dirty="0">
              <a:latin typeface="Verdana" panose="020B0604030504040204" pitchFamily="34" charset="0"/>
            </a:endParaRPr>
          </a:p>
          <a:p>
            <a:pPr algn="ctr">
              <a:spcBef>
                <a:spcPct val="0"/>
              </a:spcBef>
              <a:buFontTx/>
              <a:buNone/>
            </a:pPr>
            <a:endParaRPr lang="pt-BR" altLang="pt-BR" sz="1800" dirty="0">
              <a:latin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770" y="2140578"/>
            <a:ext cx="3734321" cy="3543795"/>
          </a:xfrm>
          <a:prstGeom prst="rect">
            <a:avLst/>
          </a:prstGeom>
        </p:spPr>
      </p:pic>
      <p:sp>
        <p:nvSpPr>
          <p:cNvPr id="4" name="CaixaDeTexto 30"/>
          <p:cNvSpPr txBox="1">
            <a:spLocks noChangeArrowheads="1"/>
          </p:cNvSpPr>
          <p:nvPr/>
        </p:nvSpPr>
        <p:spPr bwMode="auto">
          <a:xfrm>
            <a:off x="1356832" y="3498138"/>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500" b="1" dirty="0">
                <a:solidFill>
                  <a:srgbClr val="C00000"/>
                </a:solidFill>
                <a:latin typeface="Verdana" panose="020B0604030504040204" pitchFamily="34" charset="0"/>
              </a:rPr>
              <a:t>Senha</a:t>
            </a:r>
          </a:p>
          <a:p>
            <a:pPr>
              <a:spcBef>
                <a:spcPct val="0"/>
              </a:spcBef>
              <a:buFontTx/>
              <a:buNone/>
            </a:pPr>
            <a:endParaRPr lang="pt-BR" altLang="pt-BR" sz="1300" b="1" dirty="0">
              <a:solidFill>
                <a:srgbClr val="C00000"/>
              </a:solidFill>
              <a:latin typeface="Arial Black" panose="020B0A04020102020204" pitchFamily="34" charset="0"/>
            </a:endParaRPr>
          </a:p>
          <a:p>
            <a:pPr>
              <a:spcBef>
                <a:spcPct val="0"/>
              </a:spcBef>
              <a:buFontTx/>
              <a:buNone/>
            </a:pPr>
            <a:r>
              <a:rPr lang="pt-BR" altLang="pt-BR" sz="1300" dirty="0">
                <a:latin typeface="Verdana" panose="020B0604030504040204" pitchFamily="34" charset="0"/>
              </a:rPr>
              <a:t>Informe seu CPF e senha. </a:t>
            </a:r>
          </a:p>
          <a:p>
            <a:pPr>
              <a:spcBef>
                <a:spcPct val="0"/>
              </a:spcBef>
              <a:buFontTx/>
              <a:buNone/>
            </a:pPr>
            <a:r>
              <a:rPr lang="pt-BR" altLang="pt-BR" sz="1300" dirty="0">
                <a:latin typeface="Verdana" panose="020B0604030504040204" pitchFamily="34" charset="0"/>
              </a:rPr>
              <a:t>Clique em Entrar</a:t>
            </a:r>
          </a:p>
          <a:p>
            <a:pPr>
              <a:spcBef>
                <a:spcPct val="0"/>
              </a:spcBef>
              <a:buFontTx/>
              <a:buNone/>
            </a:pPr>
            <a:endParaRPr lang="pt-BR" altLang="pt-BR" sz="1800" dirty="0">
              <a:latin typeface="Arial" panose="020B0604020202020204" pitchFamily="34" charset="0"/>
            </a:endParaRPr>
          </a:p>
        </p:txBody>
      </p:sp>
      <p:cxnSp>
        <p:nvCxnSpPr>
          <p:cNvPr id="5" name="Conector de seta reta 23554"/>
          <p:cNvCxnSpPr/>
          <p:nvPr/>
        </p:nvCxnSpPr>
        <p:spPr>
          <a:xfrm>
            <a:off x="4000020" y="4069638"/>
            <a:ext cx="1174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7" name="Retângulo 6"/>
          <p:cNvSpPr/>
          <p:nvPr/>
        </p:nvSpPr>
        <p:spPr>
          <a:xfrm>
            <a:off x="3384330" y="206552"/>
            <a:ext cx="8734097" cy="369332"/>
          </a:xfrm>
          <a:prstGeom prst="rect">
            <a:avLst/>
          </a:prstGeom>
        </p:spPr>
        <p:txBody>
          <a:bodyPr wrap="square">
            <a:spAutoFit/>
          </a:bodyPr>
          <a:lstStyle/>
          <a:p>
            <a:pPr algn="ctr">
              <a:defRPr/>
            </a:pPr>
            <a:r>
              <a:rPr lang="pt-BR" b="1" dirty="0">
                <a:solidFill>
                  <a:schemeClr val="tx2">
                    <a:lumMod val="60000"/>
                    <a:lumOff val="40000"/>
                  </a:schemeClr>
                </a:solidFill>
                <a:latin typeface="Verdana" pitchFamily="34" charset="0"/>
                <a:ea typeface="Verdana" pitchFamily="34" charset="0"/>
                <a:cs typeface="Verdana" pitchFamily="34" charset="0"/>
              </a:rPr>
              <a:t>COMO SOLICITAR REGISTRO DE ART A POSTERIORI.</a:t>
            </a:r>
          </a:p>
        </p:txBody>
      </p:sp>
    </p:spTree>
    <p:extLst>
      <p:ext uri="{BB962C8B-B14F-4D97-AF65-F5344CB8AC3E}">
        <p14:creationId xmlns:p14="http://schemas.microsoft.com/office/powerpoint/2010/main" val="215820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4823395" y="2493303"/>
            <a:ext cx="6093222" cy="179532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CaixaDeTexto 2"/>
          <p:cNvSpPr txBox="1">
            <a:spLocks noChangeArrowheads="1"/>
          </p:cNvSpPr>
          <p:nvPr/>
        </p:nvSpPr>
        <p:spPr bwMode="auto">
          <a:xfrm>
            <a:off x="1512646" y="2904329"/>
            <a:ext cx="3240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Perfil de Acesso</a:t>
            </a:r>
          </a:p>
          <a:p>
            <a:pPr>
              <a:spcBef>
                <a:spcPct val="0"/>
              </a:spcBef>
              <a:buFontTx/>
              <a:buNone/>
            </a:pPr>
            <a:endParaRPr lang="pt-BR" altLang="pt-BR" sz="1400" b="1" dirty="0">
              <a:latin typeface="Verdana" panose="020B0604030504040204" pitchFamily="34" charset="0"/>
            </a:endParaRP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200" dirty="0">
                <a:latin typeface="Verdana" panose="020B0604030504040204" pitchFamily="34" charset="0"/>
              </a:rPr>
              <a:t>Grupo de Acesso: Externo</a:t>
            </a:r>
          </a:p>
          <a:p>
            <a:pPr>
              <a:spcBef>
                <a:spcPct val="0"/>
              </a:spcBef>
              <a:buFontTx/>
              <a:buNone/>
            </a:pPr>
            <a:r>
              <a:rPr lang="pt-BR" altLang="pt-BR" sz="1200" dirty="0">
                <a:latin typeface="Verdana" panose="020B0604030504040204" pitchFamily="34" charset="0"/>
              </a:rPr>
              <a:t>Perfil: Profissional do Sistema</a:t>
            </a:r>
          </a:p>
          <a:p>
            <a:pPr>
              <a:spcBef>
                <a:spcPct val="0"/>
              </a:spcBef>
              <a:buFontTx/>
              <a:buNone/>
            </a:pPr>
            <a:endParaRPr lang="pt-BR" altLang="pt-BR" sz="1800" dirty="0">
              <a:latin typeface="Arial" panose="020B0604020202020204" pitchFamily="34" charset="0"/>
            </a:endParaRPr>
          </a:p>
        </p:txBody>
      </p:sp>
      <p:cxnSp>
        <p:nvCxnSpPr>
          <p:cNvPr id="5" name="Conector de seta reta 5"/>
          <p:cNvCxnSpPr/>
          <p:nvPr/>
        </p:nvCxnSpPr>
        <p:spPr>
          <a:xfrm flipV="1">
            <a:off x="3925779" y="3286164"/>
            <a:ext cx="1413476" cy="4223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tângulo 7"/>
          <p:cNvSpPr/>
          <p:nvPr/>
        </p:nvSpPr>
        <p:spPr>
          <a:xfrm>
            <a:off x="3384330" y="206552"/>
            <a:ext cx="8734097" cy="369332"/>
          </a:xfrm>
          <a:prstGeom prst="rect">
            <a:avLst/>
          </a:prstGeom>
        </p:spPr>
        <p:txBody>
          <a:bodyPr wrap="square">
            <a:spAutoFit/>
          </a:bodyPr>
          <a:lstStyle/>
          <a:p>
            <a:pPr algn="ctr">
              <a:defRPr/>
            </a:pPr>
            <a:r>
              <a:rPr lang="pt-BR" b="1" dirty="0">
                <a:solidFill>
                  <a:schemeClr val="tx2">
                    <a:lumMod val="60000"/>
                    <a:lumOff val="40000"/>
                  </a:schemeClr>
                </a:solidFill>
                <a:latin typeface="Verdana" pitchFamily="34" charset="0"/>
                <a:ea typeface="Verdana" pitchFamily="34" charset="0"/>
                <a:cs typeface="Verdana" pitchFamily="34" charset="0"/>
              </a:rPr>
              <a:t>COMO SOLICITAR REGISTRO DE ART A POSTERIORI.</a:t>
            </a:r>
          </a:p>
        </p:txBody>
      </p:sp>
    </p:spTree>
    <p:extLst>
      <p:ext uri="{BB962C8B-B14F-4D97-AF65-F5344CB8AC3E}">
        <p14:creationId xmlns:p14="http://schemas.microsoft.com/office/powerpoint/2010/main" val="367733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724011" y="1137311"/>
            <a:ext cx="6140448" cy="2941223"/>
          </a:xfrm>
          <a:prstGeom prst="rect">
            <a:avLst/>
          </a:prstGeom>
          <a:ln>
            <a:solidFill>
              <a:schemeClr val="tx1"/>
            </a:solidFill>
          </a:ln>
        </p:spPr>
      </p:pic>
      <p:sp>
        <p:nvSpPr>
          <p:cNvPr id="3" name="Retângulo 2"/>
          <p:cNvSpPr/>
          <p:nvPr/>
        </p:nvSpPr>
        <p:spPr>
          <a:xfrm>
            <a:off x="6516414" y="552536"/>
            <a:ext cx="4740166" cy="584775"/>
          </a:xfrm>
          <a:prstGeom prst="rect">
            <a:avLst/>
          </a:prstGeom>
          <a:ln>
            <a:solidFill>
              <a:srgbClr val="C00000"/>
            </a:solidFill>
          </a:ln>
        </p:spPr>
        <p:txBody>
          <a:bodyPr wrap="square">
            <a:spAutoFit/>
          </a:bodyPr>
          <a:lstStyle/>
          <a:p>
            <a:pPr algn="ctr">
              <a:spcBef>
                <a:spcPct val="0"/>
              </a:spcBef>
              <a:buFontTx/>
              <a:buNone/>
            </a:pPr>
            <a:r>
              <a:rPr lang="pt-BR" altLang="pt-BR" sz="1600" dirty="0">
                <a:latin typeface="Verdana" panose="020B0604030504040204" pitchFamily="34" charset="0"/>
              </a:rPr>
              <a:t>1 - Clique sobre a aba Atendimento e Depois em </a:t>
            </a:r>
            <a:r>
              <a:rPr lang="pt-BR" altLang="pt-BR" sz="1600" b="1" u="sng" dirty="0">
                <a:latin typeface="Verdana" panose="020B0604030504040204" pitchFamily="34" charset="0"/>
              </a:rPr>
              <a:t>Solicitação Pessoa Física</a:t>
            </a:r>
          </a:p>
        </p:txBody>
      </p:sp>
      <p:cxnSp>
        <p:nvCxnSpPr>
          <p:cNvPr id="6" name="Conector de seta reta 21"/>
          <p:cNvCxnSpPr>
            <a:stCxn id="3" idx="2"/>
          </p:cNvCxnSpPr>
          <p:nvPr/>
        </p:nvCxnSpPr>
        <p:spPr>
          <a:xfrm flipH="1">
            <a:off x="3867807" y="1137311"/>
            <a:ext cx="5018690" cy="514701"/>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9" name="Imagem 8"/>
          <p:cNvPicPr>
            <a:picLocks noChangeAspect="1"/>
          </p:cNvPicPr>
          <p:nvPr/>
        </p:nvPicPr>
        <p:blipFill>
          <a:blip r:embed="rId4"/>
          <a:stretch>
            <a:fillRect/>
          </a:stretch>
        </p:blipFill>
        <p:spPr>
          <a:xfrm>
            <a:off x="7809187" y="3090042"/>
            <a:ext cx="3447393" cy="3116008"/>
          </a:xfrm>
          <a:prstGeom prst="rect">
            <a:avLst/>
          </a:prstGeom>
          <a:ln>
            <a:solidFill>
              <a:schemeClr val="tx1"/>
            </a:solidFill>
          </a:ln>
        </p:spPr>
      </p:pic>
      <p:sp>
        <p:nvSpPr>
          <p:cNvPr id="10" name="Retângulo 9"/>
          <p:cNvSpPr/>
          <p:nvPr/>
        </p:nvSpPr>
        <p:spPr>
          <a:xfrm>
            <a:off x="7809187" y="2489533"/>
            <a:ext cx="3212334" cy="338554"/>
          </a:xfrm>
          <a:prstGeom prst="rect">
            <a:avLst/>
          </a:prstGeom>
          <a:ln>
            <a:solidFill>
              <a:srgbClr val="C00000"/>
            </a:solidFill>
          </a:ln>
        </p:spPr>
        <p:txBody>
          <a:bodyPr wrap="square">
            <a:spAutoFit/>
          </a:bodyPr>
          <a:lstStyle/>
          <a:p>
            <a:pPr algn="ctr">
              <a:spcBef>
                <a:spcPct val="0"/>
              </a:spcBef>
              <a:buFontTx/>
              <a:buNone/>
            </a:pPr>
            <a:r>
              <a:rPr lang="pt-BR" altLang="pt-BR" sz="1600" dirty="0">
                <a:latin typeface="Verdana" panose="020B0604030504040204" pitchFamily="34" charset="0"/>
              </a:rPr>
              <a:t>2 – Depois, clique em </a:t>
            </a:r>
            <a:r>
              <a:rPr lang="pt-BR" altLang="pt-BR" sz="1600" b="1" u="sng" dirty="0">
                <a:latin typeface="Verdana" panose="020B0604030504040204" pitchFamily="34" charset="0"/>
              </a:rPr>
              <a:t>NOVA</a:t>
            </a:r>
          </a:p>
        </p:txBody>
      </p:sp>
      <p:cxnSp>
        <p:nvCxnSpPr>
          <p:cNvPr id="11" name="Conector de seta reta 21"/>
          <p:cNvCxnSpPr/>
          <p:nvPr/>
        </p:nvCxnSpPr>
        <p:spPr>
          <a:xfrm flipH="1">
            <a:off x="7998373" y="2828087"/>
            <a:ext cx="2364827" cy="250065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025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6" name="Retângulo 5"/>
          <p:cNvSpPr/>
          <p:nvPr/>
        </p:nvSpPr>
        <p:spPr>
          <a:xfrm>
            <a:off x="1451085" y="1431214"/>
            <a:ext cx="9153853" cy="2462213"/>
          </a:xfrm>
          <a:prstGeom prst="rect">
            <a:avLst/>
          </a:prstGeom>
        </p:spPr>
        <p:txBody>
          <a:bodyPr wrap="square">
            <a:spAutoFit/>
          </a:bodyPr>
          <a:lstStyle/>
          <a:p>
            <a:pPr>
              <a:defRPr/>
            </a:pPr>
            <a:r>
              <a:rPr lang="pt-BR" sz="2800" b="1" dirty="0">
                <a:solidFill>
                  <a:schemeClr val="tx2">
                    <a:lumMod val="60000"/>
                    <a:lumOff val="40000"/>
                  </a:schemeClr>
                </a:solidFill>
                <a:latin typeface="Verdana" pitchFamily="34" charset="0"/>
                <a:ea typeface="Verdana" pitchFamily="34" charset="0"/>
                <a:cs typeface="Verdana" pitchFamily="34" charset="0"/>
              </a:rPr>
              <a:t>OBJETIVO:</a:t>
            </a:r>
          </a:p>
          <a:p>
            <a:pPr algn="ctr">
              <a:defRPr/>
            </a:pPr>
            <a:endParaRPr lang="pt-BR" sz="3600" b="1"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endParaRPr lang="pt-BR" dirty="0">
              <a:solidFill>
                <a:schemeClr val="tx2">
                  <a:lumMod val="60000"/>
                  <a:lumOff val="40000"/>
                </a:schemeClr>
              </a:solidFill>
              <a:latin typeface="Arial Black" pitchFamily="34" charset="0"/>
              <a:cs typeface="Arial" charset="0"/>
            </a:endParaRPr>
          </a:p>
          <a:p>
            <a:pPr algn="ctr">
              <a:defRPr/>
            </a:pPr>
            <a:r>
              <a:rPr lang="pt-BR" dirty="0">
                <a:latin typeface="Verdana" pitchFamily="34" charset="0"/>
                <a:ea typeface="Verdana" pitchFamily="34" charset="0"/>
                <a:cs typeface="Verdana" pitchFamily="34" charset="0"/>
              </a:rPr>
              <a:t>Apresentar procedimentos para o preenchimento de  Anotação de Responsabilidade Técnica - ART de Cargo e Função on-line pelo Portal </a:t>
            </a:r>
            <a:r>
              <a:rPr lang="pt-BR" dirty="0" err="1">
                <a:latin typeface="Verdana" pitchFamily="34" charset="0"/>
                <a:ea typeface="Verdana" pitchFamily="34" charset="0"/>
                <a:cs typeface="Verdana" pitchFamily="34" charset="0"/>
              </a:rPr>
              <a:t>eCREA</a:t>
            </a:r>
            <a:r>
              <a:rPr lang="pt-BR" dirty="0">
                <a:latin typeface="Verdana" pitchFamily="34" charset="0"/>
                <a:ea typeface="Verdana" pitchFamily="34" charset="0"/>
                <a:cs typeface="Verdana" pitchFamily="34" charset="0"/>
              </a:rPr>
              <a:t>.</a:t>
            </a:r>
          </a:p>
          <a:p>
            <a:pPr algn="just">
              <a:defRPr/>
            </a:pPr>
            <a:endParaRPr lang="pt-BR" dirty="0">
              <a:latin typeface="Arial Black" pitchFamily="34" charset="0"/>
              <a:cs typeface="Arial" charset="0"/>
            </a:endParaRPr>
          </a:p>
        </p:txBody>
      </p:sp>
    </p:spTree>
    <p:extLst>
      <p:ext uri="{BB962C8B-B14F-4D97-AF65-F5344CB8AC3E}">
        <p14:creationId xmlns:p14="http://schemas.microsoft.com/office/powerpoint/2010/main" val="90130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a:stretch>
            <a:fillRect/>
          </a:stretch>
        </p:blipFill>
        <p:spPr>
          <a:xfrm>
            <a:off x="1157403" y="2225905"/>
            <a:ext cx="5495645" cy="2143692"/>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155" y="6279620"/>
            <a:ext cx="2031470" cy="431233"/>
          </a:xfrm>
          <a:prstGeom prst="rect">
            <a:avLst/>
          </a:prstGeom>
        </p:spPr>
      </p:pic>
      <p:pic>
        <p:nvPicPr>
          <p:cNvPr id="10" name="Imagem 9"/>
          <p:cNvPicPr>
            <a:picLocks noChangeAspect="1"/>
          </p:cNvPicPr>
          <p:nvPr/>
        </p:nvPicPr>
        <p:blipFill rotWithShape="1">
          <a:blip r:embed="rId4"/>
          <a:srcRect b="57616"/>
          <a:stretch/>
        </p:blipFill>
        <p:spPr>
          <a:xfrm>
            <a:off x="1250731" y="849223"/>
            <a:ext cx="5255172" cy="1204615"/>
          </a:xfrm>
          <a:prstGeom prst="rect">
            <a:avLst/>
          </a:prstGeom>
        </p:spPr>
      </p:pic>
      <p:cxnSp>
        <p:nvCxnSpPr>
          <p:cNvPr id="11" name="Conector de seta reta 23"/>
          <p:cNvCxnSpPr/>
          <p:nvPr/>
        </p:nvCxnSpPr>
        <p:spPr>
          <a:xfrm flipH="1">
            <a:off x="1923393" y="677156"/>
            <a:ext cx="4372303" cy="1876858"/>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15" name="Retângulo 14"/>
          <p:cNvSpPr/>
          <p:nvPr/>
        </p:nvSpPr>
        <p:spPr>
          <a:xfrm>
            <a:off x="6295696" y="215491"/>
            <a:ext cx="3310758" cy="461665"/>
          </a:xfrm>
          <a:prstGeom prst="rect">
            <a:avLst/>
          </a:prstGeom>
          <a:ln>
            <a:solidFill>
              <a:srgbClr val="C00000"/>
            </a:solidFill>
          </a:ln>
        </p:spPr>
        <p:txBody>
          <a:bodyPr wrap="square">
            <a:spAutoFit/>
          </a:bodyPr>
          <a:lstStyle/>
          <a:p>
            <a:pPr algn="ctr">
              <a:spcBef>
                <a:spcPct val="0"/>
              </a:spcBef>
              <a:buFontTx/>
              <a:buNone/>
            </a:pPr>
            <a:r>
              <a:rPr lang="pt-BR" altLang="pt-BR" sz="1200" dirty="0">
                <a:latin typeface="Verdana" panose="020B0604030504040204" pitchFamily="34" charset="0"/>
              </a:rPr>
              <a:t>1- Em Serviço selecione “</a:t>
            </a:r>
            <a:r>
              <a:rPr lang="pt-BR" altLang="pt-BR" sz="1200" b="1" dirty="0">
                <a:latin typeface="Verdana" panose="020B0604030504040204" pitchFamily="34" charset="0"/>
              </a:rPr>
              <a:t>Registro de ART a Posteriori</a:t>
            </a:r>
            <a:r>
              <a:rPr lang="pt-BR" altLang="pt-BR" sz="1200" dirty="0">
                <a:latin typeface="Verdana" panose="020B0604030504040204" pitchFamily="34" charset="0"/>
              </a:rPr>
              <a:t>”</a:t>
            </a:r>
          </a:p>
        </p:txBody>
      </p:sp>
      <p:pic>
        <p:nvPicPr>
          <p:cNvPr id="18" name="Imagem 17"/>
          <p:cNvPicPr>
            <a:picLocks noChangeAspect="1"/>
          </p:cNvPicPr>
          <p:nvPr/>
        </p:nvPicPr>
        <p:blipFill>
          <a:blip r:embed="rId5"/>
          <a:stretch>
            <a:fillRect/>
          </a:stretch>
        </p:blipFill>
        <p:spPr>
          <a:xfrm>
            <a:off x="4067503" y="4654580"/>
            <a:ext cx="4779249" cy="1840657"/>
          </a:xfrm>
          <a:prstGeom prst="rect">
            <a:avLst/>
          </a:prstGeom>
        </p:spPr>
      </p:pic>
      <p:sp>
        <p:nvSpPr>
          <p:cNvPr id="19" name="Retângulo 18"/>
          <p:cNvSpPr/>
          <p:nvPr/>
        </p:nvSpPr>
        <p:spPr>
          <a:xfrm>
            <a:off x="7430814" y="3699671"/>
            <a:ext cx="3463157" cy="276999"/>
          </a:xfrm>
          <a:prstGeom prst="rect">
            <a:avLst/>
          </a:prstGeom>
          <a:ln>
            <a:solidFill>
              <a:srgbClr val="C00000"/>
            </a:solidFill>
          </a:ln>
        </p:spPr>
        <p:txBody>
          <a:bodyPr wrap="square">
            <a:spAutoFit/>
          </a:bodyPr>
          <a:lstStyle/>
          <a:p>
            <a:pPr algn="ctr">
              <a:spcBef>
                <a:spcPct val="0"/>
              </a:spcBef>
              <a:buFontTx/>
              <a:buNone/>
            </a:pPr>
            <a:r>
              <a:rPr lang="pt-BR" altLang="pt-BR" sz="1200" dirty="0">
                <a:latin typeface="Verdana" panose="020B0604030504040204" pitchFamily="34" charset="0"/>
              </a:rPr>
              <a:t>2 - Depois clique em “</a:t>
            </a:r>
            <a:r>
              <a:rPr lang="pt-BR" altLang="pt-BR" sz="1200" b="1" dirty="0">
                <a:latin typeface="Verdana" panose="020B0604030504040204" pitchFamily="34" charset="0"/>
              </a:rPr>
              <a:t>Salvar e Avançar</a:t>
            </a:r>
            <a:r>
              <a:rPr lang="pt-BR" altLang="pt-BR" sz="1200" dirty="0">
                <a:latin typeface="Verdana" panose="020B0604030504040204" pitchFamily="34" charset="0"/>
              </a:rPr>
              <a:t>”</a:t>
            </a:r>
          </a:p>
        </p:txBody>
      </p:sp>
      <p:cxnSp>
        <p:nvCxnSpPr>
          <p:cNvPr id="20" name="Conector de seta reta 23"/>
          <p:cNvCxnSpPr/>
          <p:nvPr/>
        </p:nvCxnSpPr>
        <p:spPr>
          <a:xfrm flipH="1">
            <a:off x="4976648" y="3976670"/>
            <a:ext cx="4800269" cy="1545696"/>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488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107" y="6332173"/>
            <a:ext cx="2031470" cy="431233"/>
          </a:xfrm>
          <a:prstGeom prst="rect">
            <a:avLst/>
          </a:prstGeom>
        </p:spPr>
      </p:pic>
      <p:pic>
        <p:nvPicPr>
          <p:cNvPr id="2" name="Imagem 1"/>
          <p:cNvPicPr>
            <a:picLocks noChangeAspect="1"/>
          </p:cNvPicPr>
          <p:nvPr/>
        </p:nvPicPr>
        <p:blipFill>
          <a:blip r:embed="rId3"/>
          <a:stretch>
            <a:fillRect/>
          </a:stretch>
        </p:blipFill>
        <p:spPr>
          <a:xfrm>
            <a:off x="1154254" y="2241128"/>
            <a:ext cx="9792106" cy="4045333"/>
          </a:xfrm>
          <a:prstGeom prst="rect">
            <a:avLst/>
          </a:prstGeom>
        </p:spPr>
      </p:pic>
      <p:sp>
        <p:nvSpPr>
          <p:cNvPr id="6" name="CaixaDeTexto 14"/>
          <p:cNvSpPr txBox="1">
            <a:spLocks noChangeArrowheads="1"/>
          </p:cNvSpPr>
          <p:nvPr/>
        </p:nvSpPr>
        <p:spPr bwMode="auto">
          <a:xfrm>
            <a:off x="1066581" y="779574"/>
            <a:ext cx="2840038" cy="7699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100" dirty="0">
                <a:latin typeface="Verdana" panose="020B0604030504040204" pitchFamily="34" charset="0"/>
              </a:rPr>
              <a:t>1- Se desejar baixar a ART imediatamente após a sua aprovação e registro marque a caixa “</a:t>
            </a:r>
            <a:r>
              <a:rPr lang="pt-BR" altLang="pt-BR" sz="1100" b="1" dirty="0">
                <a:latin typeface="Verdana" panose="020B0604030504040204" pitchFamily="34" charset="0"/>
              </a:rPr>
              <a:t>Com Baixa de ART</a:t>
            </a:r>
            <a:r>
              <a:rPr lang="pt-BR" altLang="pt-BR" sz="1100" dirty="0">
                <a:latin typeface="Verdana" panose="020B0604030504040204" pitchFamily="34" charset="0"/>
              </a:rPr>
              <a:t>?” com </a:t>
            </a:r>
            <a:r>
              <a:rPr lang="pt-BR" altLang="pt-BR" sz="1100" b="1" dirty="0">
                <a:latin typeface="Verdana" panose="020B0604030504040204" pitchFamily="34" charset="0"/>
              </a:rPr>
              <a:t>SIM</a:t>
            </a:r>
          </a:p>
        </p:txBody>
      </p:sp>
      <p:sp>
        <p:nvSpPr>
          <p:cNvPr id="3" name="Retângulo 2"/>
          <p:cNvSpPr/>
          <p:nvPr/>
        </p:nvSpPr>
        <p:spPr>
          <a:xfrm>
            <a:off x="6246867" y="705343"/>
            <a:ext cx="3584028" cy="1107996"/>
          </a:xfrm>
          <a:prstGeom prst="rect">
            <a:avLst/>
          </a:prstGeom>
          <a:ln>
            <a:solidFill>
              <a:srgbClr val="C00000"/>
            </a:solidFill>
          </a:ln>
        </p:spPr>
        <p:txBody>
          <a:bodyPr wrap="square">
            <a:spAutoFit/>
          </a:bodyPr>
          <a:lstStyle/>
          <a:p>
            <a:pPr algn="just">
              <a:spcBef>
                <a:spcPct val="0"/>
              </a:spcBef>
              <a:buFontTx/>
              <a:buNone/>
            </a:pPr>
            <a:r>
              <a:rPr lang="pt-BR" altLang="pt-BR" sz="1100" dirty="0">
                <a:latin typeface="Verdana" panose="020B0604030504040204" pitchFamily="34" charset="0"/>
              </a:rPr>
              <a:t>2 - Caso a caixa “</a:t>
            </a:r>
            <a:r>
              <a:rPr lang="pt-BR" altLang="pt-BR" sz="1100" b="1" dirty="0">
                <a:latin typeface="Verdana" panose="020B0604030504040204" pitchFamily="34" charset="0"/>
              </a:rPr>
              <a:t>Com Baixa de ART?</a:t>
            </a:r>
            <a:r>
              <a:rPr lang="pt-BR" altLang="pt-BR" sz="1100" dirty="0">
                <a:latin typeface="Verdana" panose="020B0604030504040204" pitchFamily="34" charset="0"/>
              </a:rPr>
              <a:t>” for marcada com </a:t>
            </a:r>
            <a:r>
              <a:rPr lang="pt-BR" altLang="pt-BR" sz="1100" b="1" dirty="0">
                <a:latin typeface="Verdana" panose="020B0604030504040204" pitchFamily="34" charset="0"/>
              </a:rPr>
              <a:t>SIM</a:t>
            </a:r>
            <a:r>
              <a:rPr lang="pt-BR" altLang="pt-BR" sz="1100" dirty="0">
                <a:latin typeface="Verdana" panose="020B0604030504040204" pitchFamily="34" charset="0"/>
              </a:rPr>
              <a:t> ficará disponível a opção de solicitar também o registro de atestado do serviço. Caso desejar fazer o Registro de um Atestado marque a caixa </a:t>
            </a:r>
            <a:r>
              <a:rPr lang="pt-BR" altLang="pt-BR" sz="1100" b="1" dirty="0">
                <a:latin typeface="Verdana" panose="020B0604030504040204" pitchFamily="34" charset="0"/>
              </a:rPr>
              <a:t>“Com Registro de Atestado?” </a:t>
            </a:r>
            <a:r>
              <a:rPr lang="pt-BR" altLang="pt-BR" sz="1100" dirty="0">
                <a:latin typeface="Verdana" panose="020B0604030504040204" pitchFamily="34" charset="0"/>
              </a:rPr>
              <a:t>com  “</a:t>
            </a:r>
            <a:r>
              <a:rPr lang="pt-BR" altLang="pt-BR" sz="1100" b="1" dirty="0">
                <a:latin typeface="Verdana" panose="020B0604030504040204" pitchFamily="34" charset="0"/>
              </a:rPr>
              <a:t>SIM”</a:t>
            </a:r>
            <a:r>
              <a:rPr lang="pt-BR" altLang="pt-BR" sz="1100" dirty="0">
                <a:latin typeface="Verdana" panose="020B0604030504040204" pitchFamily="34" charset="0"/>
              </a:rPr>
              <a:t> </a:t>
            </a:r>
          </a:p>
        </p:txBody>
      </p:sp>
      <p:cxnSp>
        <p:nvCxnSpPr>
          <p:cNvPr id="7" name="Conector de seta reta 23"/>
          <p:cNvCxnSpPr>
            <a:stCxn id="6" idx="2"/>
          </p:cNvCxnSpPr>
          <p:nvPr/>
        </p:nvCxnSpPr>
        <p:spPr>
          <a:xfrm flipH="1">
            <a:off x="1744717" y="1549511"/>
            <a:ext cx="741883" cy="2433910"/>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0" name="Conector de seta reta 23"/>
          <p:cNvCxnSpPr/>
          <p:nvPr/>
        </p:nvCxnSpPr>
        <p:spPr>
          <a:xfrm flipV="1">
            <a:off x="3058511" y="883841"/>
            <a:ext cx="3188356" cy="555739"/>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pic>
        <p:nvPicPr>
          <p:cNvPr id="14" name="Imagem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7950" y="1439579"/>
            <a:ext cx="1828800" cy="7048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16" name="Conector Angulado 15"/>
          <p:cNvCxnSpPr>
            <a:stCxn id="3" idx="3"/>
            <a:endCxn id="14" idx="0"/>
          </p:cNvCxnSpPr>
          <p:nvPr/>
        </p:nvCxnSpPr>
        <p:spPr>
          <a:xfrm>
            <a:off x="9830895" y="1259341"/>
            <a:ext cx="1041455" cy="1802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3657600" y="4875973"/>
            <a:ext cx="4677104" cy="461665"/>
          </a:xfrm>
          <a:prstGeom prst="rect">
            <a:avLst/>
          </a:prstGeom>
          <a:ln>
            <a:solidFill>
              <a:srgbClr val="C00000"/>
            </a:solidFill>
          </a:ln>
        </p:spPr>
        <p:txBody>
          <a:bodyPr wrap="square">
            <a:spAutoFit/>
          </a:bodyPr>
          <a:lstStyle/>
          <a:p>
            <a:pPr algn="ctr">
              <a:spcBef>
                <a:spcPct val="0"/>
              </a:spcBef>
              <a:buFontTx/>
              <a:buNone/>
            </a:pPr>
            <a:r>
              <a:rPr lang="pt-BR" altLang="pt-BR" sz="1200" dirty="0">
                <a:latin typeface="Verdana" panose="020B0604030504040204" pitchFamily="34" charset="0"/>
              </a:rPr>
              <a:t>3- Selecione A ART que deseja registrar através do botão </a:t>
            </a:r>
          </a:p>
          <a:p>
            <a:pPr algn="ctr">
              <a:spcBef>
                <a:spcPct val="0"/>
              </a:spcBef>
              <a:buFontTx/>
              <a:buNone/>
            </a:pPr>
            <a:r>
              <a:rPr lang="pt-BR" altLang="pt-BR" sz="1200" dirty="0">
                <a:latin typeface="Verdana" panose="020B0604030504040204" pitchFamily="34" charset="0"/>
              </a:rPr>
              <a:t>clicando sobre ele. Note que ele ficará com a cor AZUL</a:t>
            </a:r>
          </a:p>
        </p:txBody>
      </p:sp>
      <p:cxnSp>
        <p:nvCxnSpPr>
          <p:cNvPr id="22" name="Conector de seta reta 23"/>
          <p:cNvCxnSpPr/>
          <p:nvPr/>
        </p:nvCxnSpPr>
        <p:spPr>
          <a:xfrm flipH="1" flipV="1">
            <a:off x="1471448" y="4692652"/>
            <a:ext cx="2186152" cy="366641"/>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26" name="Retângulo 25"/>
          <p:cNvSpPr/>
          <p:nvPr/>
        </p:nvSpPr>
        <p:spPr>
          <a:xfrm>
            <a:off x="4823048" y="6070563"/>
            <a:ext cx="2658100" cy="261610"/>
          </a:xfrm>
          <a:prstGeom prst="rect">
            <a:avLst/>
          </a:prstGeom>
          <a:ln>
            <a:solidFill>
              <a:srgbClr val="C00000"/>
            </a:solidFill>
          </a:ln>
        </p:spPr>
        <p:txBody>
          <a:bodyPr wrap="none">
            <a:spAutoFit/>
          </a:bodyPr>
          <a:lstStyle/>
          <a:p>
            <a:pPr>
              <a:spcBef>
                <a:spcPct val="0"/>
              </a:spcBef>
              <a:buFontTx/>
              <a:buNone/>
            </a:pPr>
            <a:r>
              <a:rPr lang="pt-BR" altLang="pt-BR" sz="1100" dirty="0">
                <a:latin typeface="Verdana" panose="020B0604030504040204" pitchFamily="34" charset="0"/>
              </a:rPr>
              <a:t>4- Clique em “</a:t>
            </a:r>
            <a:r>
              <a:rPr lang="pt-BR" altLang="pt-BR" sz="1100" b="1" dirty="0">
                <a:latin typeface="Verdana" panose="020B0604030504040204" pitchFamily="34" charset="0"/>
              </a:rPr>
              <a:t>Salvar e Avançar</a:t>
            </a:r>
            <a:r>
              <a:rPr lang="pt-BR" altLang="pt-BR" sz="1100" dirty="0">
                <a:latin typeface="Verdana" panose="020B0604030504040204" pitchFamily="34" charset="0"/>
              </a:rPr>
              <a:t>”.</a:t>
            </a:r>
          </a:p>
        </p:txBody>
      </p:sp>
      <p:cxnSp>
        <p:nvCxnSpPr>
          <p:cNvPr id="27" name="Conector de seta reta 23"/>
          <p:cNvCxnSpPr/>
          <p:nvPr/>
        </p:nvCxnSpPr>
        <p:spPr>
          <a:xfrm flipH="1" flipV="1">
            <a:off x="1954924" y="5337638"/>
            <a:ext cx="2868124" cy="847261"/>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32" name="CaixaDeTexto 14"/>
          <p:cNvSpPr txBox="1">
            <a:spLocks noChangeArrowheads="1"/>
          </p:cNvSpPr>
          <p:nvPr/>
        </p:nvSpPr>
        <p:spPr bwMode="auto">
          <a:xfrm>
            <a:off x="566682" y="55713"/>
            <a:ext cx="8844730"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400" b="1" dirty="0">
                <a:solidFill>
                  <a:schemeClr val="tx2">
                    <a:lumMod val="60000"/>
                    <a:lumOff val="40000"/>
                  </a:schemeClr>
                </a:solidFill>
                <a:latin typeface="Verdana" pitchFamily="34" charset="0"/>
                <a:ea typeface="Verdana" pitchFamily="34" charset="0"/>
                <a:cs typeface="Verdana" pitchFamily="34" charset="0"/>
              </a:rPr>
              <a:t>SOLICITAÇÃO DE SERVIÇO PESSOA FÍSICA &gt; REGISTRO DE ART A POSTERIORI</a:t>
            </a:r>
          </a:p>
        </p:txBody>
      </p:sp>
    </p:spTree>
    <p:extLst>
      <p:ext uri="{BB962C8B-B14F-4D97-AF65-F5344CB8AC3E}">
        <p14:creationId xmlns:p14="http://schemas.microsoft.com/office/powerpoint/2010/main" val="132335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2" name="Retângulo 1"/>
          <p:cNvSpPr/>
          <p:nvPr/>
        </p:nvSpPr>
        <p:spPr>
          <a:xfrm>
            <a:off x="639145" y="175313"/>
            <a:ext cx="4775666" cy="307777"/>
          </a:xfrm>
          <a:prstGeom prst="rect">
            <a:avLst/>
          </a:prstGeom>
        </p:spPr>
        <p:txBody>
          <a:bodyPr wrap="none">
            <a:spAutoFit/>
          </a:bodyPr>
          <a:lstStyle/>
          <a:p>
            <a:pPr algn="ctr">
              <a:spcBef>
                <a:spcPct val="0"/>
              </a:spcBef>
              <a:buFontTx/>
              <a:buNone/>
            </a:pPr>
            <a:r>
              <a:rPr lang="pt-BR" altLang="pt-BR" sz="1400" b="1" dirty="0">
                <a:solidFill>
                  <a:schemeClr val="tx2">
                    <a:lumMod val="60000"/>
                    <a:lumOff val="40000"/>
                  </a:schemeClr>
                </a:solidFill>
                <a:latin typeface="Verdana" pitchFamily="34" charset="0"/>
                <a:ea typeface="Verdana" pitchFamily="34" charset="0"/>
                <a:cs typeface="Verdana" pitchFamily="34" charset="0"/>
              </a:rPr>
              <a:t>Solicitação de Serviço Pessoa Física Anexo(s)</a:t>
            </a:r>
          </a:p>
        </p:txBody>
      </p:sp>
      <p:pic>
        <p:nvPicPr>
          <p:cNvPr id="3" name="Imagem 2"/>
          <p:cNvPicPr>
            <a:picLocks noChangeAspect="1"/>
          </p:cNvPicPr>
          <p:nvPr/>
        </p:nvPicPr>
        <p:blipFill>
          <a:blip r:embed="rId3"/>
          <a:stretch>
            <a:fillRect/>
          </a:stretch>
        </p:blipFill>
        <p:spPr>
          <a:xfrm>
            <a:off x="1399858" y="1515817"/>
            <a:ext cx="4672721" cy="3462721"/>
          </a:xfrm>
          <a:prstGeom prst="rect">
            <a:avLst/>
          </a:prstGeom>
        </p:spPr>
      </p:pic>
      <p:sp>
        <p:nvSpPr>
          <p:cNvPr id="5" name="Retângulo 4"/>
          <p:cNvSpPr/>
          <p:nvPr/>
        </p:nvSpPr>
        <p:spPr>
          <a:xfrm>
            <a:off x="6453352" y="869486"/>
            <a:ext cx="5139559" cy="646331"/>
          </a:xfrm>
          <a:prstGeom prst="rect">
            <a:avLst/>
          </a:prstGeom>
          <a:ln>
            <a:solidFill>
              <a:srgbClr val="C00000"/>
            </a:solidFill>
          </a:ln>
        </p:spPr>
        <p:txBody>
          <a:bodyPr wrap="square">
            <a:spAutoFit/>
          </a:bodyPr>
          <a:lstStyle/>
          <a:p>
            <a:pPr algn="just">
              <a:spcBef>
                <a:spcPct val="0"/>
              </a:spcBef>
              <a:buFontTx/>
              <a:buNone/>
            </a:pPr>
            <a:r>
              <a:rPr lang="pt-BR" altLang="pt-BR" sz="1200" dirty="0">
                <a:latin typeface="Verdana" panose="020B0604030504040204" pitchFamily="34" charset="0"/>
              </a:rPr>
              <a:t>1 - Em “</a:t>
            </a:r>
            <a:r>
              <a:rPr lang="pt-BR" altLang="pt-BR" sz="1200" b="1" dirty="0">
                <a:latin typeface="Verdana" panose="020B0604030504040204" pitchFamily="34" charset="0"/>
              </a:rPr>
              <a:t>Documentos que comprovem” </a:t>
            </a:r>
            <a:r>
              <a:rPr lang="pt-BR" altLang="pt-BR" sz="1200" dirty="0">
                <a:latin typeface="Verdana" panose="020B0604030504040204" pitchFamily="34" charset="0"/>
              </a:rPr>
              <a:t>deverão ser anexados todos os documentos da obra que possam comprovar sua efetiva realização pelo profissional em questão. </a:t>
            </a:r>
          </a:p>
        </p:txBody>
      </p:sp>
      <p:sp>
        <p:nvSpPr>
          <p:cNvPr id="6" name="Retângulo 5"/>
          <p:cNvSpPr/>
          <p:nvPr/>
        </p:nvSpPr>
        <p:spPr>
          <a:xfrm>
            <a:off x="6453351" y="2600846"/>
            <a:ext cx="5139559" cy="646331"/>
          </a:xfrm>
          <a:prstGeom prst="rect">
            <a:avLst/>
          </a:prstGeom>
          <a:ln>
            <a:solidFill>
              <a:srgbClr val="C00000"/>
            </a:solidFill>
          </a:ln>
        </p:spPr>
        <p:txBody>
          <a:bodyPr wrap="square">
            <a:spAutoFit/>
          </a:bodyPr>
          <a:lstStyle/>
          <a:p>
            <a:pPr algn="just">
              <a:spcBef>
                <a:spcPct val="0"/>
              </a:spcBef>
              <a:buFontTx/>
              <a:buNone/>
            </a:pPr>
            <a:r>
              <a:rPr lang="pt-BR" altLang="pt-BR" sz="1200" dirty="0">
                <a:latin typeface="Verdana" panose="020B0604030504040204" pitchFamily="34" charset="0"/>
              </a:rPr>
              <a:t>2 - Para Anexar os arquivos Clique em “</a:t>
            </a:r>
            <a:r>
              <a:rPr lang="pt-BR" altLang="pt-BR" sz="1200" b="1" dirty="0">
                <a:latin typeface="Verdana" panose="020B0604030504040204" pitchFamily="34" charset="0"/>
              </a:rPr>
              <a:t>Procurar”</a:t>
            </a:r>
            <a:r>
              <a:rPr lang="pt-BR" altLang="pt-BR" sz="1200" dirty="0">
                <a:latin typeface="Verdana" panose="020B0604030504040204" pitchFamily="34" charset="0"/>
              </a:rPr>
              <a:t> e Escolha os arquivos em seu computador. Depois de anexar os arquivos clique em “</a:t>
            </a:r>
            <a:r>
              <a:rPr lang="pt-BR" altLang="pt-BR" sz="1200" b="1" dirty="0">
                <a:latin typeface="Verdana" panose="020B0604030504040204" pitchFamily="34" charset="0"/>
              </a:rPr>
              <a:t>Enviar</a:t>
            </a:r>
            <a:r>
              <a:rPr lang="pt-BR" altLang="pt-BR" sz="1200" dirty="0">
                <a:latin typeface="Verdana" panose="020B0604030504040204" pitchFamily="34" charset="0"/>
              </a:rPr>
              <a:t>”.</a:t>
            </a:r>
          </a:p>
        </p:txBody>
      </p:sp>
      <p:cxnSp>
        <p:nvCxnSpPr>
          <p:cNvPr id="10" name="Conector de seta reta 23"/>
          <p:cNvCxnSpPr/>
          <p:nvPr/>
        </p:nvCxnSpPr>
        <p:spPr>
          <a:xfrm flipH="1">
            <a:off x="3174124" y="1313793"/>
            <a:ext cx="3279229" cy="2060028"/>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4" name="Conector de seta reta 23"/>
          <p:cNvCxnSpPr>
            <a:stCxn id="6" idx="1"/>
          </p:cNvCxnSpPr>
          <p:nvPr/>
        </p:nvCxnSpPr>
        <p:spPr>
          <a:xfrm flipH="1">
            <a:off x="2123090" y="2924012"/>
            <a:ext cx="4330261" cy="1931767"/>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pic>
        <p:nvPicPr>
          <p:cNvPr id="17" name="Imagem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9194" y="5587153"/>
            <a:ext cx="2209800" cy="447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tângulo 36"/>
          <p:cNvSpPr>
            <a:spLocks noChangeArrowheads="1"/>
          </p:cNvSpPr>
          <p:nvPr/>
        </p:nvSpPr>
        <p:spPr bwMode="auto">
          <a:xfrm>
            <a:off x="815811" y="5656286"/>
            <a:ext cx="2747196" cy="2616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100" dirty="0">
                <a:latin typeface="Verdana" panose="020B0604030504040204" pitchFamily="34" charset="0"/>
              </a:rPr>
              <a:t>4 - Clique em “</a:t>
            </a:r>
            <a:r>
              <a:rPr lang="pt-BR" altLang="pt-BR" sz="1100" b="1" dirty="0">
                <a:latin typeface="Verdana" panose="020B0604030504040204" pitchFamily="34" charset="0"/>
              </a:rPr>
              <a:t>Salvar e Avançar</a:t>
            </a:r>
            <a:r>
              <a:rPr lang="pt-BR" altLang="pt-BR" sz="1100" dirty="0">
                <a:latin typeface="Verdana" panose="020B0604030504040204" pitchFamily="34" charset="0"/>
              </a:rPr>
              <a:t>”.</a:t>
            </a:r>
          </a:p>
        </p:txBody>
      </p:sp>
      <p:cxnSp>
        <p:nvCxnSpPr>
          <p:cNvPr id="19" name="Conector de seta reta 44"/>
          <p:cNvCxnSpPr>
            <a:stCxn id="18" idx="3"/>
            <a:endCxn id="17" idx="1"/>
          </p:cNvCxnSpPr>
          <p:nvPr/>
        </p:nvCxnSpPr>
        <p:spPr>
          <a:xfrm>
            <a:off x="3563007" y="5787091"/>
            <a:ext cx="526187" cy="23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778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1"/>
          <p:cNvSpPr>
            <a:spLocks noChangeArrowheads="1"/>
          </p:cNvSpPr>
          <p:nvPr/>
        </p:nvSpPr>
        <p:spPr bwMode="auto">
          <a:xfrm>
            <a:off x="553162" y="280222"/>
            <a:ext cx="59659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600" b="1" dirty="0">
                <a:solidFill>
                  <a:schemeClr val="tx2">
                    <a:lumMod val="60000"/>
                    <a:lumOff val="40000"/>
                  </a:schemeClr>
                </a:solidFill>
                <a:latin typeface="Verdana" pitchFamily="34" charset="0"/>
                <a:ea typeface="Verdana" pitchFamily="34" charset="0"/>
                <a:cs typeface="Verdana" pitchFamily="34" charset="0"/>
              </a:rPr>
              <a:t>Solicitação de Serviço Pessoa Física Anexo(s)</a:t>
            </a:r>
          </a:p>
        </p:txBody>
      </p:sp>
      <p:sp>
        <p:nvSpPr>
          <p:cNvPr id="2" name="Retângulo 1"/>
          <p:cNvSpPr/>
          <p:nvPr/>
        </p:nvSpPr>
        <p:spPr>
          <a:xfrm>
            <a:off x="6970956" y="446244"/>
            <a:ext cx="4787152" cy="276999"/>
          </a:xfrm>
          <a:prstGeom prst="rect">
            <a:avLst/>
          </a:prstGeom>
          <a:ln>
            <a:solidFill>
              <a:srgbClr val="C00000"/>
            </a:solidFill>
          </a:ln>
        </p:spPr>
        <p:txBody>
          <a:bodyPr wrap="square">
            <a:spAutoFit/>
          </a:bodyPr>
          <a:lstStyle/>
          <a:p>
            <a:r>
              <a:rPr lang="pt-BR" altLang="pt-BR" sz="1200" dirty="0">
                <a:latin typeface="Verdana" panose="020B0604030504040204" pitchFamily="34" charset="0"/>
              </a:rPr>
              <a:t>1 - Selecione a Forma de </a:t>
            </a:r>
            <a:r>
              <a:rPr lang="pt-BR" altLang="pt-BR" sz="1200" b="1" dirty="0">
                <a:latin typeface="Verdana" panose="020B0604030504040204" pitchFamily="34" charset="0"/>
              </a:rPr>
              <a:t>Validação da documentação</a:t>
            </a:r>
            <a:endParaRPr lang="pt-BR" sz="1200" b="1" dirty="0"/>
          </a:p>
        </p:txBody>
      </p:sp>
      <p:sp>
        <p:nvSpPr>
          <p:cNvPr id="5" name="Retângulo 4"/>
          <p:cNvSpPr/>
          <p:nvPr/>
        </p:nvSpPr>
        <p:spPr>
          <a:xfrm>
            <a:off x="3881526" y="4603220"/>
            <a:ext cx="3227550" cy="369332"/>
          </a:xfrm>
          <a:prstGeom prst="rect">
            <a:avLst/>
          </a:prstGeom>
          <a:ln>
            <a:solidFill>
              <a:srgbClr val="C00000"/>
            </a:solidFill>
          </a:ln>
        </p:spPr>
        <p:txBody>
          <a:bodyPr wrap="none">
            <a:spAutoFit/>
          </a:bodyPr>
          <a:lstStyle/>
          <a:p>
            <a:pPr>
              <a:spcBef>
                <a:spcPct val="0"/>
              </a:spcBef>
              <a:buFontTx/>
              <a:buNone/>
            </a:pPr>
            <a:r>
              <a:rPr lang="pt-BR" altLang="pt-BR" dirty="0">
                <a:effectLst>
                  <a:outerShdw blurRad="38100" dist="38100" dir="2700000" algn="tl">
                    <a:srgbClr val="000000">
                      <a:alpha val="43137"/>
                    </a:srgbClr>
                  </a:outerShdw>
                </a:effectLst>
                <a:latin typeface="Verdana" panose="020B0604030504040204" pitchFamily="34" charset="0"/>
              </a:rPr>
              <a:t>2 - Clique em “</a:t>
            </a:r>
            <a:r>
              <a:rPr lang="pt-BR" altLang="pt-BR" b="1" dirty="0">
                <a:effectLst>
                  <a:outerShdw blurRad="38100" dist="38100" dir="2700000" algn="tl">
                    <a:srgbClr val="000000">
                      <a:alpha val="43137"/>
                    </a:srgbClr>
                  </a:outerShdw>
                </a:effectLst>
                <a:latin typeface="Verdana" panose="020B0604030504040204" pitchFamily="34" charset="0"/>
              </a:rPr>
              <a:t>Finalizar</a:t>
            </a:r>
            <a:r>
              <a:rPr lang="pt-BR" altLang="pt-BR" dirty="0">
                <a:effectLst>
                  <a:outerShdw blurRad="38100" dist="38100" dir="2700000" algn="tl">
                    <a:srgbClr val="000000">
                      <a:alpha val="43137"/>
                    </a:srgbClr>
                  </a:outerShdw>
                </a:effectLst>
                <a:latin typeface="Verdana" panose="020B0604030504040204" pitchFamily="34" charset="0"/>
              </a:rPr>
              <a:t>”.</a:t>
            </a:r>
          </a:p>
        </p:txBody>
      </p:sp>
      <p:pic>
        <p:nvPicPr>
          <p:cNvPr id="7" name="Imagem 6"/>
          <p:cNvPicPr>
            <a:picLocks noChangeAspect="1"/>
          </p:cNvPicPr>
          <p:nvPr/>
        </p:nvPicPr>
        <p:blipFill>
          <a:blip r:embed="rId3"/>
          <a:stretch>
            <a:fillRect/>
          </a:stretch>
        </p:blipFill>
        <p:spPr>
          <a:xfrm>
            <a:off x="1344706" y="1173400"/>
            <a:ext cx="7606378" cy="3244528"/>
          </a:xfrm>
          <a:prstGeom prst="rect">
            <a:avLst/>
          </a:prstGeom>
        </p:spPr>
      </p:pic>
      <p:cxnSp>
        <p:nvCxnSpPr>
          <p:cNvPr id="8" name="Conector de seta reta 23"/>
          <p:cNvCxnSpPr/>
          <p:nvPr/>
        </p:nvCxnSpPr>
        <p:spPr>
          <a:xfrm flipH="1">
            <a:off x="3059031" y="723243"/>
            <a:ext cx="5794513" cy="2062212"/>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235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2" name="Retângulo 1"/>
          <p:cNvSpPr/>
          <p:nvPr/>
        </p:nvSpPr>
        <p:spPr>
          <a:xfrm>
            <a:off x="1635162" y="4666289"/>
            <a:ext cx="9060601" cy="1200329"/>
          </a:xfrm>
          <a:prstGeom prst="rect">
            <a:avLst/>
          </a:prstGeom>
          <a:solidFill>
            <a:srgbClr val="FFC000"/>
          </a:solidFill>
          <a:ln>
            <a:solidFill>
              <a:srgbClr val="C00000"/>
            </a:solidFill>
          </a:ln>
        </p:spPr>
        <p:txBody>
          <a:bodyPr wrap="square">
            <a:spAutoFit/>
          </a:bodyPr>
          <a:lstStyle/>
          <a:p>
            <a:pPr algn="ctr">
              <a:spcBef>
                <a:spcPct val="0"/>
              </a:spcBef>
              <a:buFontTx/>
              <a:buNone/>
            </a:pPr>
            <a:r>
              <a:rPr lang="pt-BR" altLang="pt-BR" b="1" dirty="0">
                <a:solidFill>
                  <a:srgbClr val="FF0000"/>
                </a:solidFill>
                <a:latin typeface="Verdana" panose="020B0604030504040204" pitchFamily="34" charset="0"/>
              </a:rPr>
              <a:t>INFORMAÇÕES IMPORTANTES</a:t>
            </a:r>
          </a:p>
          <a:p>
            <a:pPr algn="just">
              <a:spcBef>
                <a:spcPct val="0"/>
              </a:spcBef>
              <a:buFontTx/>
              <a:buNone/>
            </a:pPr>
            <a:endParaRPr lang="pt-BR" altLang="pt-BR" b="1" dirty="0">
              <a:solidFill>
                <a:srgbClr val="FF0000"/>
              </a:solidFill>
              <a:latin typeface="Verdana" panose="020B0604030504040204" pitchFamily="34" charset="0"/>
            </a:endParaRPr>
          </a:p>
          <a:p>
            <a:pPr algn="just">
              <a:spcBef>
                <a:spcPct val="0"/>
              </a:spcBef>
              <a:buFontTx/>
              <a:buNone/>
            </a:pPr>
            <a:r>
              <a:rPr lang="pt-BR" altLang="pt-BR" b="1" dirty="0">
                <a:latin typeface="Arial" panose="020B0604020202020204" pitchFamily="34" charset="0"/>
              </a:rPr>
              <a:t>O boleto da ART, só será gerado após a aprovação do Registro da ART a Posteriori pela Câmara responsável. </a:t>
            </a:r>
          </a:p>
        </p:txBody>
      </p:sp>
      <p:sp>
        <p:nvSpPr>
          <p:cNvPr id="3" name="Retângulo 2"/>
          <p:cNvSpPr/>
          <p:nvPr/>
        </p:nvSpPr>
        <p:spPr>
          <a:xfrm>
            <a:off x="7336714" y="2867983"/>
            <a:ext cx="3571539" cy="738664"/>
          </a:xfrm>
          <a:prstGeom prst="rect">
            <a:avLst/>
          </a:prstGeom>
          <a:ln>
            <a:solidFill>
              <a:srgbClr val="C00000"/>
            </a:solidFill>
          </a:ln>
        </p:spPr>
        <p:txBody>
          <a:bodyPr wrap="square">
            <a:spAutoFit/>
          </a:bodyPr>
          <a:lstStyle/>
          <a:p>
            <a:pPr algn="just">
              <a:spcBef>
                <a:spcPct val="0"/>
              </a:spcBef>
              <a:buFontTx/>
              <a:buNone/>
            </a:pPr>
            <a:r>
              <a:rPr lang="pt-BR" altLang="pt-BR" sz="1400" dirty="0">
                <a:latin typeface="Verdana" panose="020B0604030504040204" pitchFamily="34" charset="0"/>
              </a:rPr>
              <a:t>Clique para imprimir o boleto da solicitação de </a:t>
            </a:r>
            <a:r>
              <a:rPr lang="pt-BR" altLang="pt-BR" sz="1400" b="1" dirty="0">
                <a:latin typeface="Verdana" panose="020B0604030504040204" pitchFamily="34" charset="0"/>
              </a:rPr>
              <a:t>Registro de ART a Posteriori</a:t>
            </a:r>
          </a:p>
        </p:txBody>
      </p:sp>
      <p:pic>
        <p:nvPicPr>
          <p:cNvPr id="5" name="Imagem 4"/>
          <p:cNvPicPr>
            <a:picLocks noChangeAspect="1"/>
          </p:cNvPicPr>
          <p:nvPr/>
        </p:nvPicPr>
        <p:blipFill>
          <a:blip r:embed="rId3"/>
          <a:stretch>
            <a:fillRect/>
          </a:stretch>
        </p:blipFill>
        <p:spPr>
          <a:xfrm>
            <a:off x="1244956" y="1114260"/>
            <a:ext cx="6668431" cy="1552792"/>
          </a:xfrm>
          <a:prstGeom prst="rect">
            <a:avLst/>
          </a:prstGeom>
        </p:spPr>
      </p:pic>
      <p:cxnSp>
        <p:nvCxnSpPr>
          <p:cNvPr id="6" name="Conector de seta reta 23"/>
          <p:cNvCxnSpPr/>
          <p:nvPr/>
        </p:nvCxnSpPr>
        <p:spPr>
          <a:xfrm flipH="1" flipV="1">
            <a:off x="3948056" y="2151529"/>
            <a:ext cx="4120180" cy="716454"/>
          </a:xfrm>
          <a:prstGeom prst="straightConnector1">
            <a:avLst/>
          </a:prstGeom>
          <a:ln>
            <a:solidFill>
              <a:srgbClr val="C0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59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584" y="2901830"/>
            <a:ext cx="4966832" cy="1054340"/>
          </a:xfrm>
          <a:prstGeom prst="rect">
            <a:avLst/>
          </a:prstGeom>
        </p:spPr>
      </p:pic>
      <p:sp>
        <p:nvSpPr>
          <p:cNvPr id="4" name="Retângulo 3"/>
          <p:cNvSpPr/>
          <p:nvPr/>
        </p:nvSpPr>
        <p:spPr>
          <a:xfrm>
            <a:off x="2333595" y="4663229"/>
            <a:ext cx="7524817" cy="1200329"/>
          </a:xfrm>
          <a:prstGeom prst="rect">
            <a:avLst/>
          </a:prstGeom>
        </p:spPr>
        <p:txBody>
          <a:bodyPr wrap="none">
            <a:spAutoFit/>
          </a:bodyPr>
          <a:lstStyle/>
          <a:p>
            <a:pPr algn="ctr">
              <a:defRPr/>
            </a:pPr>
            <a:r>
              <a:rPr lang="pt-BR" sz="2400" b="1" dirty="0">
                <a:latin typeface="Verdana" pitchFamily="34" charset="0"/>
                <a:ea typeface="Verdana" pitchFamily="34" charset="0"/>
                <a:cs typeface="Verdana" pitchFamily="34" charset="0"/>
              </a:rPr>
              <a:t>(65) 3315 3002 – 3315-3024 - 3315-3042</a:t>
            </a:r>
          </a:p>
          <a:p>
            <a:pPr algn="ctr">
              <a:defRPr/>
            </a:pPr>
            <a:r>
              <a:rPr lang="pt-BR" sz="2400" b="1" dirty="0">
                <a:latin typeface="Verdana" pitchFamily="34" charset="0"/>
                <a:ea typeface="Verdana" pitchFamily="34" charset="0"/>
                <a:cs typeface="Verdana" pitchFamily="34" charset="0"/>
              </a:rPr>
              <a:t>Visite nosso Atendimento Online</a:t>
            </a:r>
          </a:p>
          <a:p>
            <a:pPr algn="ctr">
              <a:defRPr/>
            </a:pPr>
            <a:r>
              <a:rPr lang="pt-BR" sz="2400" b="1" dirty="0">
                <a:latin typeface="Verdana" pitchFamily="34" charset="0"/>
                <a:ea typeface="Verdana" pitchFamily="34" charset="0"/>
                <a:cs typeface="Verdana" pitchFamily="34" charset="0"/>
              </a:rPr>
              <a:t>www.crea-mt.org.br</a:t>
            </a:r>
          </a:p>
        </p:txBody>
      </p:sp>
    </p:spTree>
    <p:extLst>
      <p:ext uri="{BB962C8B-B14F-4D97-AF65-F5344CB8AC3E}">
        <p14:creationId xmlns:p14="http://schemas.microsoft.com/office/powerpoint/2010/main" val="228348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807" y="6163920"/>
            <a:ext cx="2472906" cy="524939"/>
          </a:xfrm>
          <a:prstGeom prst="rect">
            <a:avLst/>
          </a:prstGeom>
        </p:spPr>
      </p:pic>
      <p:sp>
        <p:nvSpPr>
          <p:cNvPr id="3" name="Retângulo 2"/>
          <p:cNvSpPr/>
          <p:nvPr/>
        </p:nvSpPr>
        <p:spPr>
          <a:xfrm>
            <a:off x="2386889" y="1304925"/>
            <a:ext cx="7704137" cy="3908425"/>
          </a:xfrm>
          <a:prstGeom prst="rect">
            <a:avLst/>
          </a:prstGeom>
        </p:spPr>
        <p:txBody>
          <a:bodyPr>
            <a:spAutoFit/>
          </a:bodyPr>
          <a:lstStyle/>
          <a:p>
            <a:pPr>
              <a:defRPr/>
            </a:pPr>
            <a:r>
              <a:rPr lang="pt-BR" sz="2800" b="1" dirty="0">
                <a:solidFill>
                  <a:schemeClr val="tx2">
                    <a:lumMod val="60000"/>
                    <a:lumOff val="40000"/>
                  </a:schemeClr>
                </a:solidFill>
                <a:latin typeface="Verdana" pitchFamily="34" charset="0"/>
                <a:ea typeface="Verdana" pitchFamily="34" charset="0"/>
                <a:cs typeface="Verdana" pitchFamily="34" charset="0"/>
              </a:rPr>
              <a:t>INTRODUÇÃO:</a:t>
            </a:r>
          </a:p>
          <a:p>
            <a:pPr>
              <a:defRPr/>
            </a:pPr>
            <a:endParaRPr lang="pt-BR" dirty="0">
              <a:latin typeface="Arial" charset="0"/>
              <a:cs typeface="Arial" charset="0"/>
            </a:endParaRPr>
          </a:p>
          <a:p>
            <a:pPr algn="just">
              <a:defRPr/>
            </a:pPr>
            <a:r>
              <a:rPr lang="pt-BR" dirty="0">
                <a:latin typeface="Verdana" pitchFamily="34" charset="0"/>
                <a:ea typeface="Verdana" pitchFamily="34" charset="0"/>
                <a:cs typeface="Verdana" pitchFamily="34" charset="0"/>
              </a:rPr>
              <a:t>A ART é o instrumento que define, para os efeitos legais, os responsáveis técnicos pela execução de obras ou prestação de serviços relativos às profissões abrangidas pelo sistema Confea/Crea, conforme Artigo 2º da Resolução 1.137 de 2023 do Confea.</a:t>
            </a:r>
          </a:p>
          <a:p>
            <a:pPr algn="just">
              <a:defRPr/>
            </a:pPr>
            <a:endParaRPr lang="pt-BR" dirty="0">
              <a:latin typeface="Verdana" pitchFamily="34" charset="0"/>
              <a:ea typeface="Verdana" pitchFamily="34" charset="0"/>
              <a:cs typeface="Verdana" pitchFamily="34" charset="0"/>
            </a:endParaRPr>
          </a:p>
          <a:p>
            <a:pPr algn="just">
              <a:defRPr/>
            </a:pPr>
            <a:r>
              <a:rPr lang="pt-BR" dirty="0">
                <a:latin typeface="Verdana" pitchFamily="34" charset="0"/>
                <a:ea typeface="Verdana" pitchFamily="34" charset="0"/>
                <a:cs typeface="Verdana" pitchFamily="34" charset="0"/>
              </a:rPr>
              <a:t>Todo contrato escrito ou verbal para execução de obras ou prestação de serviços relativos às profissões abrangidas pelo sistema Confea/Crea fica sujeito ao registro da ART no Crea em cuja circunscrição for exercida a respectiva a atividade, conforme Artigo 3º da Resolução 1.137 de 2023 do CONFEA.</a:t>
            </a:r>
          </a:p>
        </p:txBody>
      </p:sp>
    </p:spTree>
    <p:extLst>
      <p:ext uri="{BB962C8B-B14F-4D97-AF65-F5344CB8AC3E}">
        <p14:creationId xmlns:p14="http://schemas.microsoft.com/office/powerpoint/2010/main" val="136283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3655" y="497928"/>
            <a:ext cx="32099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t-BR" altLang="pt-BR" sz="1400" dirty="0">
              <a:latin typeface="Arial Black" panose="020B0A04020102020204" pitchFamily="34" charset="0"/>
            </a:endParaRPr>
          </a:p>
          <a:p>
            <a:pPr algn="just">
              <a:spcBef>
                <a:spcPct val="0"/>
              </a:spcBef>
              <a:buFontTx/>
              <a:buNone/>
            </a:pPr>
            <a:endParaRPr lang="pt-BR" altLang="pt-BR" sz="1300" dirty="0">
              <a:latin typeface="Arial Black" panose="020B0A04020102020204" pitchFamily="34" charset="0"/>
            </a:endParaRP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dirty="0">
                <a:latin typeface="Verdana" panose="020B0604030504040204" pitchFamily="34" charset="0"/>
              </a:rPr>
              <a:t>Acesse  através do endereço</a:t>
            </a:r>
          </a:p>
          <a:p>
            <a:pPr algn="ctr">
              <a:spcBef>
                <a:spcPct val="0"/>
              </a:spcBef>
              <a:buFontTx/>
              <a:buNone/>
            </a:pPr>
            <a:endParaRPr lang="pt-BR" altLang="pt-BR" sz="1300"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hlinkClick r:id="rId2"/>
              </a:rPr>
              <a:t>https://ecrea.crea-mt.org.br/</a:t>
            </a:r>
            <a:endParaRPr lang="pt-BR" altLang="pt-BR" sz="1300" b="1" dirty="0">
              <a:latin typeface="Verdana" panose="020B0604030504040204" pitchFamily="34" charset="0"/>
            </a:endParaRPr>
          </a:p>
          <a:p>
            <a:pPr algn="ctr">
              <a:spcBef>
                <a:spcPct val="0"/>
              </a:spcBef>
              <a:buFontTx/>
              <a:buNone/>
            </a:pPr>
            <a:endParaRPr lang="pt-BR" altLang="pt-BR" sz="1300" b="1" dirty="0">
              <a:latin typeface="Verdana" panose="020B0604030504040204" pitchFamily="34" charset="0"/>
            </a:endParaRPr>
          </a:p>
          <a:p>
            <a:pPr algn="ctr">
              <a:spcBef>
                <a:spcPct val="0"/>
              </a:spcBef>
              <a:buFontTx/>
              <a:buNone/>
            </a:pPr>
            <a:r>
              <a:rPr lang="pt-BR" altLang="pt-BR" sz="1300" b="1" dirty="0">
                <a:latin typeface="Verdana" panose="020B0604030504040204" pitchFamily="34" charset="0"/>
              </a:rPr>
              <a:t>O Portal de Serviços </a:t>
            </a:r>
            <a:r>
              <a:rPr lang="pt-BR" altLang="pt-BR" sz="1300" b="1" dirty="0" err="1">
                <a:latin typeface="Verdana" panose="020B0604030504040204" pitchFamily="34" charset="0"/>
              </a:rPr>
              <a:t>eCREA</a:t>
            </a:r>
            <a:endParaRPr lang="pt-BR" altLang="pt-BR" sz="1300" b="1" dirty="0">
              <a:latin typeface="Verdana" panose="020B0604030504040204" pitchFamily="34" charset="0"/>
            </a:endParaRPr>
          </a:p>
          <a:p>
            <a:pPr algn="ctr">
              <a:spcBef>
                <a:spcPct val="0"/>
              </a:spcBef>
              <a:buFontTx/>
              <a:buNone/>
            </a:pPr>
            <a:endParaRPr lang="pt-BR" altLang="pt-BR" sz="1800" dirty="0">
              <a:latin typeface="Arial" panose="020B0604020202020204" pitchFamily="34"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770" y="2140578"/>
            <a:ext cx="3734321" cy="3543795"/>
          </a:xfrm>
          <a:prstGeom prst="rect">
            <a:avLst/>
          </a:prstGeom>
        </p:spPr>
      </p:pic>
      <p:sp>
        <p:nvSpPr>
          <p:cNvPr id="4" name="CaixaDeTexto 30"/>
          <p:cNvSpPr txBox="1">
            <a:spLocks noChangeArrowheads="1"/>
          </p:cNvSpPr>
          <p:nvPr/>
        </p:nvSpPr>
        <p:spPr bwMode="auto">
          <a:xfrm>
            <a:off x="1356832" y="3498138"/>
            <a:ext cx="310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500" b="1" dirty="0">
                <a:solidFill>
                  <a:srgbClr val="C00000"/>
                </a:solidFill>
                <a:latin typeface="Verdana" panose="020B0604030504040204" pitchFamily="34" charset="0"/>
              </a:rPr>
              <a:t>Senha</a:t>
            </a:r>
          </a:p>
          <a:p>
            <a:pPr>
              <a:spcBef>
                <a:spcPct val="0"/>
              </a:spcBef>
              <a:buFontTx/>
              <a:buNone/>
            </a:pPr>
            <a:endParaRPr lang="pt-BR" altLang="pt-BR" sz="1300" b="1" dirty="0">
              <a:solidFill>
                <a:srgbClr val="C00000"/>
              </a:solidFill>
              <a:latin typeface="Arial Black" panose="020B0A04020102020204" pitchFamily="34" charset="0"/>
            </a:endParaRPr>
          </a:p>
          <a:p>
            <a:pPr>
              <a:spcBef>
                <a:spcPct val="0"/>
              </a:spcBef>
              <a:buFontTx/>
              <a:buNone/>
            </a:pPr>
            <a:r>
              <a:rPr lang="pt-BR" altLang="pt-BR" sz="1300" dirty="0">
                <a:latin typeface="Verdana" panose="020B0604030504040204" pitchFamily="34" charset="0"/>
              </a:rPr>
              <a:t>Informe seu CPF e senha. </a:t>
            </a:r>
          </a:p>
          <a:p>
            <a:pPr>
              <a:spcBef>
                <a:spcPct val="0"/>
              </a:spcBef>
              <a:buFontTx/>
              <a:buNone/>
            </a:pPr>
            <a:r>
              <a:rPr lang="pt-BR" altLang="pt-BR" sz="1300" dirty="0">
                <a:latin typeface="Verdana" panose="020B0604030504040204" pitchFamily="34" charset="0"/>
              </a:rPr>
              <a:t>Clique em Entrar</a:t>
            </a:r>
          </a:p>
          <a:p>
            <a:pPr>
              <a:spcBef>
                <a:spcPct val="0"/>
              </a:spcBef>
              <a:buFontTx/>
              <a:buNone/>
            </a:pPr>
            <a:endParaRPr lang="pt-BR" altLang="pt-BR" sz="1800" dirty="0">
              <a:latin typeface="Arial" panose="020B0604020202020204" pitchFamily="34" charset="0"/>
            </a:endParaRPr>
          </a:p>
        </p:txBody>
      </p:sp>
      <p:cxnSp>
        <p:nvCxnSpPr>
          <p:cNvPr id="5" name="Conector de seta reta 23554"/>
          <p:cNvCxnSpPr/>
          <p:nvPr/>
        </p:nvCxnSpPr>
        <p:spPr>
          <a:xfrm>
            <a:off x="4000020" y="4069638"/>
            <a:ext cx="1174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Tree>
    <p:extLst>
      <p:ext uri="{BB962C8B-B14F-4D97-AF65-F5344CB8AC3E}">
        <p14:creationId xmlns:p14="http://schemas.microsoft.com/office/powerpoint/2010/main" val="166267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p:cNvSpPr txBox="1">
            <a:spLocks noChangeArrowheads="1"/>
          </p:cNvSpPr>
          <p:nvPr/>
        </p:nvSpPr>
        <p:spPr bwMode="auto">
          <a:xfrm>
            <a:off x="1152033" y="1216737"/>
            <a:ext cx="3240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Perfil de Acesso</a:t>
            </a:r>
          </a:p>
          <a:p>
            <a:pPr>
              <a:spcBef>
                <a:spcPct val="0"/>
              </a:spcBef>
              <a:buFontTx/>
              <a:buNone/>
            </a:pPr>
            <a:endParaRPr lang="pt-BR" altLang="pt-BR" sz="1400" b="1" dirty="0">
              <a:latin typeface="Verdana" panose="020B0604030504040204" pitchFamily="34" charset="0"/>
            </a:endParaRP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200" dirty="0">
                <a:latin typeface="Verdana" panose="020B0604030504040204" pitchFamily="34" charset="0"/>
              </a:rPr>
              <a:t>Grupo de Acesso: Externo</a:t>
            </a:r>
          </a:p>
          <a:p>
            <a:pPr>
              <a:spcBef>
                <a:spcPct val="0"/>
              </a:spcBef>
              <a:buFontTx/>
              <a:buNone/>
            </a:pPr>
            <a:r>
              <a:rPr lang="pt-BR" altLang="pt-BR" sz="1200" dirty="0">
                <a:latin typeface="Verdana" panose="020B0604030504040204" pitchFamily="34" charset="0"/>
              </a:rPr>
              <a:t>Perfil: Profissional do Sistema</a:t>
            </a:r>
          </a:p>
          <a:p>
            <a:pPr>
              <a:spcBef>
                <a:spcPct val="0"/>
              </a:spcBef>
              <a:buFontTx/>
              <a:buNone/>
            </a:pPr>
            <a:endParaRPr lang="pt-BR" altLang="pt-BR" sz="1800" dirty="0">
              <a:latin typeface="Arial" panose="020B0604020202020204" pitchFamily="34" charset="0"/>
            </a:endParaRPr>
          </a:p>
        </p:txBody>
      </p:sp>
      <p:cxnSp>
        <p:nvCxnSpPr>
          <p:cNvPr id="5" name="Conector de seta reta 5"/>
          <p:cNvCxnSpPr/>
          <p:nvPr/>
        </p:nvCxnSpPr>
        <p:spPr>
          <a:xfrm>
            <a:off x="3599958" y="2240674"/>
            <a:ext cx="1271300" cy="203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CaixaDeTexto 9"/>
          <p:cNvSpPr txBox="1">
            <a:spLocks noChangeArrowheads="1"/>
          </p:cNvSpPr>
          <p:nvPr/>
        </p:nvSpPr>
        <p:spPr bwMode="auto">
          <a:xfrm>
            <a:off x="1158383" y="3015374"/>
            <a:ext cx="288131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ART</a:t>
            </a:r>
          </a:p>
          <a:p>
            <a:pPr>
              <a:spcBef>
                <a:spcPct val="0"/>
              </a:spcBef>
              <a:buFontTx/>
              <a:buNone/>
            </a:pPr>
            <a:endParaRPr lang="pt-BR" altLang="pt-BR" sz="1400" b="1" dirty="0">
              <a:latin typeface="Verdana" panose="020B0604030504040204" pitchFamily="34" charset="0"/>
            </a:endParaRPr>
          </a:p>
          <a:p>
            <a:pPr>
              <a:spcBef>
                <a:spcPct val="0"/>
              </a:spcBef>
              <a:buFontTx/>
              <a:buNone/>
            </a:pPr>
            <a:r>
              <a:rPr lang="pt-BR" altLang="pt-BR" sz="1400" b="1" dirty="0">
                <a:latin typeface="Verdana" panose="020B0604030504040204" pitchFamily="34" charset="0"/>
              </a:rPr>
              <a:t>Clique em: </a:t>
            </a:r>
          </a:p>
          <a:p>
            <a:pPr>
              <a:spcBef>
                <a:spcPct val="0"/>
              </a:spcBef>
              <a:buFontTx/>
              <a:buNone/>
            </a:pPr>
            <a:endParaRPr lang="pt-BR" altLang="pt-BR" sz="800" b="1" dirty="0">
              <a:latin typeface="Verdana" panose="020B0604030504040204" pitchFamily="34" charset="0"/>
            </a:endParaRPr>
          </a:p>
          <a:p>
            <a:pPr>
              <a:spcBef>
                <a:spcPct val="0"/>
              </a:spcBef>
              <a:buFontTx/>
              <a:buNone/>
            </a:pPr>
            <a:r>
              <a:rPr lang="pt-BR" altLang="pt-BR" sz="1200" b="1" dirty="0">
                <a:latin typeface="Verdana" panose="020B0604030504040204" pitchFamily="34" charset="0"/>
              </a:rPr>
              <a:t>ART – Emissão/Consulta de ART</a:t>
            </a:r>
            <a:endParaRPr lang="pt-BR" altLang="pt-BR" sz="1200" dirty="0">
              <a:latin typeface="Verdana" panose="020B0604030504040204" pitchFamily="34" charset="0"/>
            </a:endParaRPr>
          </a:p>
        </p:txBody>
      </p:sp>
      <p:sp>
        <p:nvSpPr>
          <p:cNvPr id="8" name="CaixaDeTexto 16"/>
          <p:cNvSpPr txBox="1">
            <a:spLocks noChangeArrowheads="1"/>
          </p:cNvSpPr>
          <p:nvPr/>
        </p:nvSpPr>
        <p:spPr bwMode="auto">
          <a:xfrm>
            <a:off x="1321101" y="4553805"/>
            <a:ext cx="2555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800" dirty="0">
                <a:latin typeface="Verdana" panose="020B0604030504040204" pitchFamily="34" charset="0"/>
              </a:rPr>
              <a:t>TOS – TABELA DE OBRAS E SERVIÇOS</a:t>
            </a:r>
          </a:p>
          <a:p>
            <a:pPr algn="ctr">
              <a:spcBef>
                <a:spcPct val="0"/>
              </a:spcBef>
              <a:buFontTx/>
              <a:buNone/>
            </a:pPr>
            <a:endParaRPr lang="pt-BR" altLang="pt-BR" sz="800" dirty="0">
              <a:latin typeface="Verdana" panose="020B0604030504040204" pitchFamily="34" charset="0"/>
            </a:endParaRPr>
          </a:p>
          <a:p>
            <a:pPr>
              <a:spcBef>
                <a:spcPct val="0"/>
              </a:spcBef>
              <a:buFontTx/>
              <a:buNone/>
            </a:pPr>
            <a:r>
              <a:rPr lang="pt-BR" altLang="pt-BR" sz="900" dirty="0">
                <a:latin typeface="Verdana" panose="020B0604030504040204" pitchFamily="34" charset="0"/>
              </a:rPr>
              <a:t>Serve de apoio para preenchimento dos dados referentes: Atividade Técnica</a:t>
            </a:r>
          </a:p>
          <a:p>
            <a:pPr algn="ctr">
              <a:spcBef>
                <a:spcPct val="0"/>
              </a:spcBef>
              <a:buFontTx/>
              <a:buNone/>
            </a:pPr>
            <a:endParaRPr lang="pt-BR" altLang="pt-BR" sz="1000" dirty="0">
              <a:latin typeface="Arial Black" panose="020B0A04020102020204" pitchFamily="34" charset="0"/>
            </a:endParaRPr>
          </a:p>
        </p:txBody>
      </p:sp>
      <p:pic>
        <p:nvPicPr>
          <p:cNvPr id="13" name="Image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pic>
        <p:nvPicPr>
          <p:cNvPr id="2" name="Imagem 1"/>
          <p:cNvPicPr>
            <a:picLocks noChangeAspect="1"/>
          </p:cNvPicPr>
          <p:nvPr/>
        </p:nvPicPr>
        <p:blipFill>
          <a:blip r:embed="rId3"/>
          <a:stretch>
            <a:fillRect/>
          </a:stretch>
        </p:blipFill>
        <p:spPr>
          <a:xfrm>
            <a:off x="5012581" y="1298698"/>
            <a:ext cx="6093222" cy="1795326"/>
          </a:xfrm>
          <a:prstGeom prst="rect">
            <a:avLst/>
          </a:prstGeom>
        </p:spPr>
      </p:pic>
      <p:sp>
        <p:nvSpPr>
          <p:cNvPr id="11" name="CaixaDeTexto 2"/>
          <p:cNvSpPr txBox="1">
            <a:spLocks noChangeArrowheads="1"/>
          </p:cNvSpPr>
          <p:nvPr/>
        </p:nvSpPr>
        <p:spPr bwMode="auto">
          <a:xfrm>
            <a:off x="1418973" y="323844"/>
            <a:ext cx="91577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Caso apareça a tela seguinte, escolha a opção “EXTERNO” e “Profissional do sistema”</a:t>
            </a:r>
          </a:p>
          <a:p>
            <a:pPr>
              <a:spcBef>
                <a:spcPct val="0"/>
              </a:spcBef>
              <a:buFontTx/>
              <a:buNone/>
            </a:pPr>
            <a:endParaRPr lang="pt-BR" altLang="pt-BR" sz="1800" dirty="0">
              <a:latin typeface="Arial" panose="020B0604020202020204" pitchFamily="34" charset="0"/>
            </a:endParaRPr>
          </a:p>
        </p:txBody>
      </p:sp>
      <p:pic>
        <p:nvPicPr>
          <p:cNvPr id="14" name="Imagem 13"/>
          <p:cNvPicPr>
            <a:picLocks noChangeAspect="1"/>
          </p:cNvPicPr>
          <p:nvPr/>
        </p:nvPicPr>
        <p:blipFill>
          <a:blip r:embed="rId4"/>
          <a:stretch>
            <a:fillRect/>
          </a:stretch>
        </p:blipFill>
        <p:spPr>
          <a:xfrm>
            <a:off x="4871258" y="3347690"/>
            <a:ext cx="6059501" cy="2357967"/>
          </a:xfrm>
          <a:prstGeom prst="rect">
            <a:avLst/>
          </a:prstGeom>
        </p:spPr>
      </p:pic>
      <p:cxnSp>
        <p:nvCxnSpPr>
          <p:cNvPr id="7" name="Conector de seta reta 14"/>
          <p:cNvCxnSpPr/>
          <p:nvPr/>
        </p:nvCxnSpPr>
        <p:spPr>
          <a:xfrm>
            <a:off x="3384058" y="3737687"/>
            <a:ext cx="3184908" cy="1511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20"/>
          <p:cNvCxnSpPr/>
          <p:nvPr/>
        </p:nvCxnSpPr>
        <p:spPr>
          <a:xfrm flipV="1">
            <a:off x="3749183" y="4077662"/>
            <a:ext cx="4497350" cy="7601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4661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831111" y="755541"/>
            <a:ext cx="26638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TIPO DE ART</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000" dirty="0">
                <a:latin typeface="Verdana" panose="020B0604030504040204" pitchFamily="34" charset="0"/>
              </a:rPr>
              <a:t>Escolha qual ART será emitida: </a:t>
            </a:r>
          </a:p>
          <a:p>
            <a:pPr>
              <a:spcBef>
                <a:spcPct val="0"/>
              </a:spcBef>
              <a:buFontTx/>
              <a:buNone/>
            </a:pPr>
            <a:r>
              <a:rPr lang="pt-BR" altLang="pt-BR" sz="1400" dirty="0">
                <a:latin typeface="Verdana" panose="020B0604030504040204" pitchFamily="34" charset="0"/>
              </a:rPr>
              <a:t> </a:t>
            </a:r>
          </a:p>
          <a:p>
            <a:pPr>
              <a:spcBef>
                <a:spcPct val="0"/>
              </a:spcBef>
              <a:buFontTx/>
              <a:buNone/>
            </a:pPr>
            <a:r>
              <a:rPr lang="pt-BR" altLang="pt-BR" sz="1000" dirty="0">
                <a:latin typeface="Verdana" panose="020B0604030504040204" pitchFamily="34" charset="0"/>
              </a:rPr>
              <a:t>- CARGO/FUNÇÃO, </a:t>
            </a:r>
          </a:p>
          <a:p>
            <a:pPr>
              <a:spcBef>
                <a:spcPct val="0"/>
              </a:spcBef>
              <a:buFontTx/>
              <a:buNone/>
            </a:pPr>
            <a:r>
              <a:rPr lang="pt-BR" altLang="pt-BR" sz="1000" dirty="0">
                <a:latin typeface="Verdana" panose="020B0604030504040204" pitchFamily="34" charset="0"/>
              </a:rPr>
              <a:t>- MULTIPLA MENSAL </a:t>
            </a:r>
          </a:p>
          <a:p>
            <a:pPr>
              <a:spcBef>
                <a:spcPct val="0"/>
              </a:spcBef>
              <a:buFontTx/>
              <a:buNone/>
            </a:pPr>
            <a:r>
              <a:rPr lang="pt-BR" altLang="pt-BR" sz="1000" b="1" dirty="0">
                <a:latin typeface="Verdana" panose="020B0604030504040204" pitchFamily="34" charset="0"/>
              </a:rPr>
              <a:t>- </a:t>
            </a:r>
            <a:r>
              <a:rPr lang="pt-BR" altLang="pt-BR" sz="1000" dirty="0">
                <a:latin typeface="Verdana" panose="020B0604030504040204" pitchFamily="34" charset="0"/>
              </a:rPr>
              <a:t>OBRA/SERVIÇO</a:t>
            </a:r>
          </a:p>
        </p:txBody>
      </p:sp>
      <p:sp>
        <p:nvSpPr>
          <p:cNvPr id="4" name="Retângulo 6"/>
          <p:cNvSpPr>
            <a:spLocks noChangeArrowheads="1"/>
          </p:cNvSpPr>
          <p:nvPr/>
        </p:nvSpPr>
        <p:spPr bwMode="auto">
          <a:xfrm>
            <a:off x="831111" y="2989784"/>
            <a:ext cx="893220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800" u="sng" dirty="0">
                <a:latin typeface="Verdana" panose="020B0604030504040204" pitchFamily="34" charset="0"/>
              </a:rPr>
              <a:t>CARGO/FUNÇÃO:</a:t>
            </a:r>
            <a:r>
              <a:rPr lang="pt-BR" altLang="pt-BR" sz="800" dirty="0">
                <a:latin typeface="Verdana" panose="020B0604030504040204" pitchFamily="34" charset="0"/>
              </a:rPr>
              <a:t> </a:t>
            </a:r>
            <a:r>
              <a:rPr lang="pt-BR" altLang="pt-BR" sz="900" dirty="0">
                <a:latin typeface="Verdana" panose="020B0604030504040204" pitchFamily="34" charset="0"/>
              </a:rPr>
              <a:t>ART de cargo/função é o tipo de ART relativa ao vínculo com pessoa jurídica para desempenho de cargo ou função técnica, conforme Artigo 41 da Resolução 1.137 de 2023 do CONFEA.</a:t>
            </a:r>
          </a:p>
          <a:p>
            <a:pPr algn="just">
              <a:spcBef>
                <a:spcPct val="0"/>
              </a:spcBef>
              <a:buFontTx/>
              <a:buNone/>
            </a:pPr>
            <a:endParaRPr lang="pt-BR" altLang="pt-BR" sz="900" dirty="0">
              <a:latin typeface="Verdana" panose="020B0604030504040204" pitchFamily="34" charset="0"/>
            </a:endParaRPr>
          </a:p>
          <a:p>
            <a:pPr lvl="1" algn="just">
              <a:spcBef>
                <a:spcPct val="0"/>
              </a:spcBef>
              <a:buFontTx/>
              <a:buNone/>
            </a:pPr>
            <a:r>
              <a:rPr lang="pt-BR" altLang="pt-BR" sz="900" dirty="0">
                <a:latin typeface="Verdana" panose="020B0604030504040204" pitchFamily="34" charset="0"/>
              </a:rPr>
              <a:t>Artigo 41 – O vínculo para desempenho de cargo ou função técnica, tanto com pessoa jurídica de direito público quanto de direito privado, obriga à anotação de responsabilidade técnica no CREA em circunscrição for exercida a atividade.</a:t>
            </a:r>
          </a:p>
          <a:p>
            <a:pPr lvl="1" algn="just">
              <a:spcBef>
                <a:spcPct val="0"/>
              </a:spcBef>
              <a:buFontTx/>
              <a:buNone/>
            </a:pPr>
            <a:r>
              <a:rPr lang="pt-BR" altLang="pt-BR" sz="900" dirty="0">
                <a:latin typeface="Verdana" panose="020B0604030504040204" pitchFamily="34" charset="0"/>
              </a:rPr>
              <a:t>§ 1º A ART relativa ao desempenho de cargo ou função deve ser registrada após assinatura do contrato ou publicação do ato administrativo de nomeação ou designação, de acordo com as informações constantes do documento comprobatório de vínculo do profissional com a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MULTIPLA MENSAL:</a:t>
            </a:r>
            <a:r>
              <a:rPr lang="pt-BR" altLang="pt-BR" sz="800" dirty="0">
                <a:latin typeface="Verdana" panose="020B0604030504040204" pitchFamily="34" charset="0"/>
              </a:rPr>
              <a:t> </a:t>
            </a:r>
            <a:r>
              <a:rPr lang="pt-BR" altLang="pt-BR" sz="900" dirty="0">
                <a:latin typeface="Verdana" panose="020B0604030504040204" pitchFamily="34" charset="0"/>
              </a:rPr>
              <a:t>ART Múltipla Mensal ou ART de Obra ou Serviço de Rotina, poderá ser emitida conforme Artigo 33 da Resolução 1.137 de 2023 do CONFEA.</a:t>
            </a:r>
          </a:p>
          <a:p>
            <a:pPr lvl="1" algn="just">
              <a:spcBef>
                <a:spcPct val="0"/>
              </a:spcBef>
              <a:buFontTx/>
              <a:buNone/>
            </a:pPr>
            <a:r>
              <a:rPr lang="pt-BR" altLang="pt-BR" sz="900" dirty="0">
                <a:latin typeface="Verdana" panose="020B0604030504040204" pitchFamily="34" charset="0"/>
              </a:rPr>
              <a:t>Artigo 33 – Caso não deseje registrar diversas ART´s específicas, é facultado ao profissional que execute obras ou preste serviços de rotina anotar a responsabilidade técnica pelas atividades desenvolvidas por meio de ART múltipla. O disposto no </a:t>
            </a:r>
            <a:r>
              <a:rPr lang="pt-BR" altLang="pt-BR" sz="900" i="1" dirty="0">
                <a:latin typeface="Verdana" panose="020B0604030504040204" pitchFamily="34" charset="0"/>
              </a:rPr>
              <a:t>caput</a:t>
            </a:r>
            <a:r>
              <a:rPr lang="pt-BR" altLang="pt-BR" sz="900" dirty="0">
                <a:latin typeface="Verdana" panose="020B0604030504040204" pitchFamily="34" charset="0"/>
              </a:rPr>
              <a:t> deste artigo também se aplica ao serviço de rotina executado por profissional integrante do quadro técnico de pessoa jurídica.</a:t>
            </a:r>
          </a:p>
          <a:p>
            <a:pPr algn="just">
              <a:spcBef>
                <a:spcPct val="0"/>
              </a:spcBef>
              <a:buFontTx/>
              <a:buNone/>
            </a:pPr>
            <a:r>
              <a:rPr lang="pt-BR" altLang="pt-BR" sz="800" dirty="0">
                <a:latin typeface="Verdana" panose="020B0604030504040204" pitchFamily="34" charset="0"/>
              </a:rPr>
              <a:t> </a:t>
            </a:r>
          </a:p>
          <a:p>
            <a:pPr algn="just">
              <a:spcBef>
                <a:spcPct val="0"/>
              </a:spcBef>
              <a:buFontTx/>
              <a:buNone/>
            </a:pPr>
            <a:r>
              <a:rPr lang="pt-BR" altLang="pt-BR" sz="800" u="sng" dirty="0">
                <a:latin typeface="Verdana" panose="020B0604030504040204" pitchFamily="34" charset="0"/>
              </a:rPr>
              <a:t>OBRA/SERVIÇO:</a:t>
            </a:r>
            <a:r>
              <a:rPr lang="pt-BR" altLang="pt-BR" sz="800" dirty="0">
                <a:latin typeface="Verdana" panose="020B0604030504040204" pitchFamily="34" charset="0"/>
              </a:rPr>
              <a:t> </a:t>
            </a:r>
            <a:r>
              <a:rPr lang="pt-BR" altLang="pt-BR" sz="900" dirty="0">
                <a:latin typeface="Verdana" panose="020B0604030504040204" pitchFamily="34" charset="0"/>
              </a:rPr>
              <a:t>ART de Obra/Serviço é a ART relativa à execução de obra ou prestação de serviços, poderá ser emitida conforme Artigo 27 da Resolução 1.137 de 2023 do CONFEA.</a:t>
            </a:r>
          </a:p>
          <a:p>
            <a:pPr lvl="1" algn="just">
              <a:spcBef>
                <a:spcPct val="0"/>
              </a:spcBef>
              <a:buFontTx/>
              <a:buNone/>
            </a:pPr>
            <a:r>
              <a:rPr lang="pt-BR" altLang="pt-BR" sz="900" dirty="0">
                <a:latin typeface="Verdana" panose="020B0604030504040204" pitchFamily="34" charset="0"/>
              </a:rPr>
              <a:t>Artigo 27 – A ART relativa à execução de obra ou prestação de serviços deve ser registrada antes do início da respectiva atividade técnica, de acordo com as informações constantes do contrato firmado entre as partes.</a:t>
            </a:r>
          </a:p>
          <a:p>
            <a:pPr lvl="1" algn="just">
              <a:spcBef>
                <a:spcPct val="0"/>
              </a:spcBef>
              <a:buFontTx/>
              <a:buNone/>
            </a:pPr>
            <a:r>
              <a:rPr lang="pt-BR" altLang="pt-BR" sz="900" dirty="0">
                <a:latin typeface="Verdana" panose="020B0604030504040204" pitchFamily="34" charset="0"/>
              </a:rPr>
              <a:t>§ 1º No caso de obras públicas, a ART pode ser registrada em até dez dias após a liberação da ordem de serviço ou após a assinatura do contrato ou de documento equivalente, desde que não esteja caracterizado o início da atividade.</a:t>
            </a:r>
          </a:p>
          <a:p>
            <a:pPr>
              <a:spcBef>
                <a:spcPct val="0"/>
              </a:spcBef>
              <a:buFontTx/>
              <a:buNone/>
            </a:pPr>
            <a:r>
              <a:rPr lang="pt-BR" altLang="pt-BR" sz="800" dirty="0">
                <a:latin typeface="Arial" panose="020B0604020202020204" pitchFamily="34" charset="0"/>
              </a:rPr>
              <a:t> </a:t>
            </a:r>
          </a:p>
          <a:p>
            <a:pPr>
              <a:spcBef>
                <a:spcPct val="0"/>
              </a:spcBef>
              <a:buFontTx/>
              <a:buNone/>
            </a:pPr>
            <a:r>
              <a:rPr lang="pt-BR" altLang="pt-BR" sz="800" dirty="0">
                <a:latin typeface="Arial" panose="020B0604020202020204" pitchFamily="34" charset="0"/>
              </a:rPr>
              <a:t> </a:t>
            </a:r>
          </a:p>
        </p:txBody>
      </p:sp>
      <p:pic>
        <p:nvPicPr>
          <p:cNvPr id="5" name="Imagem 4"/>
          <p:cNvPicPr/>
          <p:nvPr/>
        </p:nvPicPr>
        <p:blipFill rotWithShape="1">
          <a:blip r:embed="rId3"/>
          <a:srcRect l="47448" t="8340" r="1047" b="15409"/>
          <a:stretch/>
        </p:blipFill>
        <p:spPr bwMode="auto">
          <a:xfrm>
            <a:off x="5297214" y="451234"/>
            <a:ext cx="5275898" cy="2407580"/>
          </a:xfrm>
          <a:prstGeom prst="rect">
            <a:avLst/>
          </a:prstGeom>
          <a:ln>
            <a:solidFill>
              <a:schemeClr val="tx1"/>
            </a:solid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7749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a:stretch>
            <a:fillRect/>
          </a:stretch>
        </p:blipFill>
        <p:spPr>
          <a:xfrm>
            <a:off x="2875403" y="1142392"/>
            <a:ext cx="8273667" cy="808163"/>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3" name="Retângulo 2"/>
          <p:cNvSpPr>
            <a:spLocks noChangeArrowheads="1"/>
          </p:cNvSpPr>
          <p:nvPr/>
        </p:nvSpPr>
        <p:spPr bwMode="auto">
          <a:xfrm>
            <a:off x="3143332" y="416672"/>
            <a:ext cx="5543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pt-BR" altLang="pt-BR" sz="1400" b="1" dirty="0">
                <a:latin typeface="Arial Black" panose="020B0A04020102020204" pitchFamily="34" charset="0"/>
              </a:rPr>
              <a:t>ART OBRA/SERVIÇO</a:t>
            </a:r>
            <a:endParaRPr lang="pt-BR" altLang="pt-BR" sz="1400" dirty="0">
              <a:latin typeface="Arial Black" panose="020B0A04020102020204" pitchFamily="34" charset="0"/>
            </a:endParaRPr>
          </a:p>
        </p:txBody>
      </p:sp>
      <p:sp>
        <p:nvSpPr>
          <p:cNvPr id="4" name="Retângulo 5"/>
          <p:cNvSpPr>
            <a:spLocks noChangeArrowheads="1"/>
          </p:cNvSpPr>
          <p:nvPr/>
        </p:nvSpPr>
        <p:spPr bwMode="auto">
          <a:xfrm>
            <a:off x="749740" y="569866"/>
            <a:ext cx="21256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1 de 8</a:t>
            </a:r>
            <a:r>
              <a:rPr lang="pt-BR" altLang="pt-BR" sz="1400" dirty="0">
                <a:solidFill>
                  <a:srgbClr val="C00000"/>
                </a:solidFill>
                <a:latin typeface="Verdana" panose="020B0604030504040204" pitchFamily="34" charset="0"/>
              </a:rPr>
              <a:t> </a:t>
            </a:r>
          </a:p>
          <a:p>
            <a:pPr>
              <a:spcBef>
                <a:spcPct val="0"/>
              </a:spcBef>
              <a:buFontTx/>
              <a:buNone/>
            </a:pPr>
            <a:endParaRPr lang="pt-BR" altLang="pt-BR" sz="800" dirty="0">
              <a:solidFill>
                <a:srgbClr val="C00000"/>
              </a:solidFill>
              <a:latin typeface="Verdana" panose="020B0604030504040204" pitchFamily="34" charset="0"/>
            </a:endParaRPr>
          </a:p>
          <a:p>
            <a:pPr>
              <a:spcBef>
                <a:spcPct val="0"/>
              </a:spcBef>
              <a:buFontTx/>
              <a:buNone/>
            </a:pPr>
            <a:r>
              <a:rPr lang="pt-BR" altLang="pt-BR" sz="1200" dirty="0">
                <a:latin typeface="Verdana" panose="020B0604030504040204" pitchFamily="34" charset="0"/>
              </a:rPr>
              <a:t>Seleção do Tipo de Participação Técnica </a:t>
            </a:r>
          </a:p>
        </p:txBody>
      </p:sp>
      <p:sp>
        <p:nvSpPr>
          <p:cNvPr id="6" name="Retângulo 7"/>
          <p:cNvSpPr>
            <a:spLocks noChangeArrowheads="1"/>
          </p:cNvSpPr>
          <p:nvPr/>
        </p:nvSpPr>
        <p:spPr bwMode="auto">
          <a:xfrm>
            <a:off x="2021544" y="5125198"/>
            <a:ext cx="22435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Selecione o “Tipo de Participação” </a:t>
            </a:r>
          </a:p>
          <a:p>
            <a:pPr>
              <a:spcBef>
                <a:spcPct val="0"/>
              </a:spcBef>
              <a:buFontTx/>
              <a:buNone/>
            </a:pPr>
            <a:r>
              <a:rPr lang="pt-BR" altLang="pt-BR" sz="1000" dirty="0">
                <a:latin typeface="Verdana" panose="020B0604030504040204" pitchFamily="34" charset="0"/>
              </a:rPr>
              <a:t>e</a:t>
            </a:r>
          </a:p>
          <a:p>
            <a:pPr>
              <a:spcBef>
                <a:spcPct val="0"/>
              </a:spcBef>
              <a:buFontTx/>
              <a:buNone/>
            </a:pPr>
            <a:r>
              <a:rPr lang="pt-BR" altLang="pt-BR" sz="1000" dirty="0">
                <a:latin typeface="Verdana" panose="020B0604030504040204" pitchFamily="34" charset="0"/>
              </a:rPr>
              <a:t>clique em </a:t>
            </a:r>
          </a:p>
          <a:p>
            <a:pPr>
              <a:spcBef>
                <a:spcPct val="0"/>
              </a:spcBef>
              <a:buFontTx/>
              <a:buNone/>
            </a:pPr>
            <a:r>
              <a:rPr lang="pt-BR" altLang="pt-BR" sz="1000" b="1" dirty="0">
                <a:latin typeface="Verdana" panose="020B0604030504040204" pitchFamily="34" charset="0"/>
              </a:rPr>
              <a:t>PRÓXIMO</a:t>
            </a:r>
            <a:endParaRPr lang="pt-BR" altLang="pt-BR" sz="1000" dirty="0">
              <a:latin typeface="Verdana" panose="020B060403050404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983" y="5071898"/>
            <a:ext cx="4476750" cy="968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Conector de seta reta 12"/>
          <p:cNvCxnSpPr/>
          <p:nvPr/>
        </p:nvCxnSpPr>
        <p:spPr>
          <a:xfrm>
            <a:off x="3438033" y="5392573"/>
            <a:ext cx="82708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Conector de seta reta 14"/>
          <p:cNvCxnSpPr/>
          <p:nvPr/>
        </p:nvCxnSpPr>
        <p:spPr>
          <a:xfrm flipV="1">
            <a:off x="3185620" y="5752936"/>
            <a:ext cx="1800225" cy="1444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etângulo 11"/>
          <p:cNvSpPr>
            <a:spLocks noChangeArrowheads="1"/>
          </p:cNvSpPr>
          <p:nvPr/>
        </p:nvSpPr>
        <p:spPr bwMode="auto">
          <a:xfrm>
            <a:off x="2875403" y="1906836"/>
            <a:ext cx="8273667" cy="3100849"/>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0"/>
              </a:spcBef>
              <a:buFontTx/>
              <a:buNone/>
            </a:pPr>
            <a:r>
              <a:rPr lang="pt-BR" altLang="pt-BR" sz="850" dirty="0">
                <a:latin typeface="Verdana" panose="020B0604030504040204" pitchFamily="34" charset="0"/>
              </a:rPr>
              <a:t>TIPOS</a:t>
            </a:r>
          </a:p>
          <a:p>
            <a:pPr algn="just">
              <a:spcBef>
                <a:spcPct val="0"/>
              </a:spcBef>
              <a:buFontTx/>
              <a:buNone/>
            </a:pPr>
            <a:endParaRPr lang="pt-BR" altLang="pt-BR" sz="850" dirty="0">
              <a:latin typeface="Verdana" panose="020B0604030504040204" pitchFamily="34" charset="0"/>
            </a:endParaRPr>
          </a:p>
          <a:p>
            <a:pPr algn="just">
              <a:spcBef>
                <a:spcPct val="0"/>
              </a:spcBef>
              <a:buFontTx/>
              <a:buNone/>
            </a:pPr>
            <a:r>
              <a:rPr lang="pt-BR" altLang="pt-BR" sz="850" b="1" u="sng" dirty="0">
                <a:latin typeface="Verdana" panose="020B0604030504040204" pitchFamily="34" charset="0"/>
              </a:rPr>
              <a:t>COAUTOR</a:t>
            </a:r>
            <a:r>
              <a:rPr lang="pt-BR" altLang="pt-BR" sz="850" dirty="0">
                <a:latin typeface="Verdana" panose="020B0604030504040204" pitchFamily="34" charset="0"/>
              </a:rPr>
              <a:t>: Indica que uma atividade técnica caracterizada como</a:t>
            </a:r>
            <a:r>
              <a:rPr lang="pt-BR" altLang="pt-BR" sz="850" dirty="0">
                <a:solidFill>
                  <a:srgbClr val="7030A0"/>
                </a:solidFill>
                <a:latin typeface="Verdana" panose="020B0604030504040204" pitchFamily="34" charset="0"/>
              </a:rPr>
              <a:t> intelectual  </a:t>
            </a:r>
            <a:r>
              <a:rPr lang="pt-BR" altLang="pt-BR" sz="850" dirty="0">
                <a:latin typeface="Verdana" panose="020B0604030504040204" pitchFamily="34" charset="0"/>
              </a:rPr>
              <a:t>e objeto de contrato único, é desenvolvida em conjunto por mais de um profissional de </a:t>
            </a:r>
            <a:r>
              <a:rPr lang="pt-BR" altLang="pt-BR" sz="850" dirty="0">
                <a:solidFill>
                  <a:srgbClr val="7030A0"/>
                </a:solidFill>
                <a:latin typeface="Verdana" panose="020B0604030504040204" pitchFamily="34" charset="0"/>
              </a:rPr>
              <a:t>mesma competência</a:t>
            </a:r>
            <a:r>
              <a:rPr lang="pt-BR" altLang="pt-BR" sz="850" dirty="0">
                <a:latin typeface="Verdana" panose="020B0604030504040204" pitchFamily="34" charset="0"/>
              </a:rPr>
              <a:t>.</a:t>
            </a:r>
            <a:r>
              <a:rPr lang="pt-BR" altLang="pt-BR" sz="850" dirty="0">
                <a:solidFill>
                  <a:srgbClr val="FF0000"/>
                </a:solidFill>
                <a:latin typeface="Verdana" panose="020B0604030504040204" pitchFamily="34" charset="0"/>
              </a:rPr>
              <a:t> Profissional que iniciará a emissão de ART e permitirá a vinculação de ART de outro profissional COAUTOR.</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COAUTORIA VINCULADA</a:t>
            </a:r>
            <a:r>
              <a:rPr lang="pt-BR" altLang="pt-BR" sz="850" dirty="0">
                <a:latin typeface="Verdana" panose="020B0604030504040204" pitchFamily="34" charset="0"/>
              </a:rPr>
              <a:t>: Profissional que está executando atividade com outro profissional, deverá vincular sua ART na ART já existente. </a:t>
            </a:r>
            <a:r>
              <a:rPr lang="pt-BR" altLang="pt-BR" sz="850" dirty="0">
                <a:solidFill>
                  <a:srgbClr val="FF0000"/>
                </a:solidFill>
                <a:latin typeface="Verdana" panose="020B0604030504040204" pitchFamily="34" charset="0"/>
              </a:rPr>
              <a:t>Obrigatório informar a ART vinculado do outro profissional COAUTOR.</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CORRESPONSABILIDADE</a:t>
            </a:r>
            <a:r>
              <a:rPr lang="pt-BR" altLang="pt-BR" sz="850" b="1" dirty="0">
                <a:latin typeface="Verdana" panose="020B0604030504040204" pitchFamily="34" charset="0"/>
              </a:rPr>
              <a:t>:</a:t>
            </a:r>
            <a:r>
              <a:rPr lang="pt-BR" altLang="pt-BR" sz="850" dirty="0">
                <a:latin typeface="Verdana" panose="020B0604030504040204" pitchFamily="34" charset="0"/>
              </a:rPr>
              <a:t> Indica que uma </a:t>
            </a:r>
            <a:r>
              <a:rPr lang="pt-BR" altLang="pt-BR" sz="850" dirty="0">
                <a:solidFill>
                  <a:srgbClr val="7030A0"/>
                </a:solidFill>
                <a:latin typeface="Verdana" panose="020B0604030504040204" pitchFamily="34" charset="0"/>
              </a:rPr>
              <a:t>atividade técnica </a:t>
            </a:r>
            <a:r>
              <a:rPr lang="pt-BR" altLang="pt-BR" sz="850" dirty="0">
                <a:latin typeface="Verdana" panose="020B0604030504040204" pitchFamily="34" charset="0"/>
              </a:rPr>
              <a:t>caracterizada como executiva e objeto de contrato único, é desenvolvida em conjunto por mais de um profissional de </a:t>
            </a:r>
            <a:r>
              <a:rPr lang="pt-BR" altLang="pt-BR" sz="850" dirty="0">
                <a:solidFill>
                  <a:srgbClr val="7030A0"/>
                </a:solidFill>
                <a:latin typeface="Verdana" panose="020B0604030504040204" pitchFamily="34" charset="0"/>
              </a:rPr>
              <a:t>mesma competência</a:t>
            </a:r>
            <a:r>
              <a:rPr lang="pt-BR" altLang="pt-BR" sz="850" dirty="0">
                <a:latin typeface="Verdana" panose="020B0604030504040204" pitchFamily="34" charset="0"/>
              </a:rPr>
              <a:t>. </a:t>
            </a:r>
            <a:r>
              <a:rPr lang="pt-BR" altLang="pt-BR" sz="850" dirty="0">
                <a:solidFill>
                  <a:srgbClr val="FF0000"/>
                </a:solidFill>
                <a:latin typeface="Verdana" panose="020B0604030504040204" pitchFamily="34" charset="0"/>
              </a:rPr>
              <a:t>Profissional que iniciará a emissão de ART e permitirá a vinculação de ART de outro profissional CORRESPONSÁVEL.</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CORRESPONSABILIDADE VINCULADA</a:t>
            </a:r>
            <a:r>
              <a:rPr lang="pt-BR" altLang="pt-BR" sz="850" b="1" dirty="0">
                <a:latin typeface="Verdana" panose="020B0604030504040204" pitchFamily="34" charset="0"/>
              </a:rPr>
              <a:t>:</a:t>
            </a:r>
            <a:r>
              <a:rPr lang="pt-BR" altLang="pt-BR" sz="850" dirty="0">
                <a:latin typeface="Verdana" panose="020B0604030504040204" pitchFamily="34" charset="0"/>
              </a:rPr>
              <a:t> Profissional que está executando atividade com outro profissional, deverá vincular sua ART na ART já existente. </a:t>
            </a:r>
            <a:r>
              <a:rPr lang="pt-BR" altLang="pt-BR" sz="850" dirty="0">
                <a:solidFill>
                  <a:srgbClr val="FF0000"/>
                </a:solidFill>
                <a:latin typeface="Verdana" panose="020B0604030504040204" pitchFamily="34" charset="0"/>
              </a:rPr>
              <a:t>Obrigatório informar a ART vinculado do outro profissional CORRESPONSÁVEL.</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EQUIPE</a:t>
            </a:r>
            <a:r>
              <a:rPr lang="pt-BR" altLang="pt-BR" sz="850" dirty="0">
                <a:latin typeface="Verdana" panose="020B0604030504040204" pitchFamily="34" charset="0"/>
              </a:rPr>
              <a:t>: Indicam diversas atividades complementares, objetos de contrato único, são desenvolvidas em conjunto por mais de um profissional com </a:t>
            </a:r>
            <a:r>
              <a:rPr lang="pt-BR" altLang="pt-BR" sz="850" dirty="0">
                <a:solidFill>
                  <a:srgbClr val="7030A0"/>
                </a:solidFill>
                <a:latin typeface="Verdana" panose="020B0604030504040204" pitchFamily="34" charset="0"/>
              </a:rPr>
              <a:t>competências diferenciadas</a:t>
            </a:r>
            <a:r>
              <a:rPr lang="pt-BR" altLang="pt-BR" sz="850" dirty="0">
                <a:latin typeface="Verdana" panose="020B0604030504040204" pitchFamily="34" charset="0"/>
              </a:rPr>
              <a:t>. </a:t>
            </a:r>
            <a:r>
              <a:rPr lang="pt-BR" altLang="pt-BR" sz="850" dirty="0">
                <a:solidFill>
                  <a:srgbClr val="FF0000"/>
                </a:solidFill>
                <a:latin typeface="Verdana" panose="020B0604030504040204" pitchFamily="34" charset="0"/>
              </a:rPr>
              <a:t>Profissional que iniciará a emissão de ART e permitirá a vinculação de ART de outro profissional em EQUIPE.</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EQUIPE VINCULADA</a:t>
            </a:r>
            <a:r>
              <a:rPr lang="pt-BR" altLang="pt-BR" sz="850" b="1" dirty="0">
                <a:latin typeface="Verdana" panose="020B0604030504040204" pitchFamily="34" charset="0"/>
              </a:rPr>
              <a:t>: </a:t>
            </a:r>
            <a:r>
              <a:rPr lang="pt-BR" altLang="pt-BR" sz="850" dirty="0">
                <a:latin typeface="Verdana" panose="020B0604030504040204" pitchFamily="34" charset="0"/>
              </a:rPr>
              <a:t>Profissional que está executando atividade com outro profissional, deverá vincular sua ART na ART já existente. </a:t>
            </a:r>
            <a:r>
              <a:rPr lang="pt-BR" altLang="pt-BR" sz="850" dirty="0">
                <a:solidFill>
                  <a:srgbClr val="FF0000"/>
                </a:solidFill>
                <a:latin typeface="Verdana" panose="020B0604030504040204" pitchFamily="34" charset="0"/>
              </a:rPr>
              <a:t>Obrigatório informar a ART vinculado do outro profissional da EQUIPE. </a:t>
            </a:r>
            <a:endParaRPr lang="pt-BR" altLang="pt-BR" sz="850" dirty="0">
              <a:latin typeface="Verdana" panose="020B0604030504040204" pitchFamily="34" charset="0"/>
            </a:endParaRPr>
          </a:p>
          <a:p>
            <a:pPr algn="just">
              <a:spcBef>
                <a:spcPct val="0"/>
              </a:spcBef>
              <a:buFontTx/>
              <a:buNone/>
            </a:pPr>
            <a:r>
              <a:rPr lang="pt-BR" altLang="pt-BR" sz="850" dirty="0">
                <a:latin typeface="Verdana" panose="020B0604030504040204" pitchFamily="34" charset="0"/>
              </a:rPr>
              <a:t> </a:t>
            </a:r>
          </a:p>
          <a:p>
            <a:pPr algn="just">
              <a:spcBef>
                <a:spcPct val="0"/>
              </a:spcBef>
              <a:buFontTx/>
              <a:buNone/>
            </a:pPr>
            <a:r>
              <a:rPr lang="pt-BR" altLang="pt-BR" sz="850" b="1" u="sng" dirty="0">
                <a:latin typeface="Verdana" panose="020B0604030504040204" pitchFamily="34" charset="0"/>
              </a:rPr>
              <a:t>INDIVIDUAL</a:t>
            </a:r>
            <a:r>
              <a:rPr lang="pt-BR" altLang="pt-BR" sz="850" b="1" dirty="0">
                <a:latin typeface="Verdana" panose="020B0604030504040204" pitchFamily="34" charset="0"/>
              </a:rPr>
              <a:t>:</a:t>
            </a:r>
            <a:r>
              <a:rPr lang="pt-BR" altLang="pt-BR" sz="850" dirty="0">
                <a:latin typeface="Verdana" panose="020B0604030504040204" pitchFamily="34" charset="0"/>
              </a:rPr>
              <a:t> INDICA QUE A ATIVIDADE, OBJETO DO CONTRATO, É DESENVOLVIDA POR UM ÚNICO PROFISSIONAL. </a:t>
            </a:r>
            <a:r>
              <a:rPr lang="pt-BR" altLang="pt-BR" sz="850" b="1" dirty="0">
                <a:solidFill>
                  <a:srgbClr val="FF0000"/>
                </a:solidFill>
                <a:latin typeface="Verdana" panose="020B0604030504040204" pitchFamily="34" charset="0"/>
              </a:rPr>
              <a:t>Não será possível vincular ART de outro profissional quando optar por “INDIVIDUAL”</a:t>
            </a:r>
            <a:r>
              <a:rPr lang="pt-BR" altLang="pt-BR" sz="850" b="1" dirty="0">
                <a:latin typeface="Verdana" panose="020B0604030504040204" pitchFamily="34" charset="0"/>
              </a:rPr>
              <a:t>.</a:t>
            </a:r>
          </a:p>
        </p:txBody>
      </p:sp>
    </p:spTree>
    <p:extLst>
      <p:ext uri="{BB962C8B-B14F-4D97-AF65-F5344CB8AC3E}">
        <p14:creationId xmlns:p14="http://schemas.microsoft.com/office/powerpoint/2010/main" val="164107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346037" y="1004942"/>
            <a:ext cx="1944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2 de 8 </a:t>
            </a:r>
          </a:p>
          <a:p>
            <a:pPr>
              <a:spcBef>
                <a:spcPct val="0"/>
              </a:spcBef>
              <a:buFontTx/>
              <a:buNone/>
            </a:pPr>
            <a:endParaRPr lang="pt-BR" altLang="pt-BR" sz="800" b="1" dirty="0">
              <a:latin typeface="Arial Black" panose="020B0A04020102020204" pitchFamily="34" charset="0"/>
            </a:endParaRPr>
          </a:p>
          <a:p>
            <a:pPr algn="ctr">
              <a:spcBef>
                <a:spcPct val="0"/>
              </a:spcBef>
              <a:buFontTx/>
              <a:buNone/>
            </a:pPr>
            <a:r>
              <a:rPr lang="pt-BR" altLang="pt-BR" sz="1200" b="1" dirty="0">
                <a:latin typeface="Verdana" panose="020B0604030504040204" pitchFamily="34" charset="0"/>
              </a:rPr>
              <a:t>Seleção da Empresa Contratada </a:t>
            </a:r>
          </a:p>
        </p:txBody>
      </p:sp>
      <p:sp>
        <p:nvSpPr>
          <p:cNvPr id="6" name="Retângulo 3"/>
          <p:cNvSpPr>
            <a:spLocks noChangeArrowheads="1"/>
          </p:cNvSpPr>
          <p:nvPr/>
        </p:nvSpPr>
        <p:spPr bwMode="auto">
          <a:xfrm>
            <a:off x="1346037" y="2141592"/>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r>
              <a:rPr lang="pt-BR" altLang="pt-BR" sz="1200" dirty="0">
                <a:latin typeface="Verdana" panose="020B0604030504040204" pitchFamily="34" charset="0"/>
              </a:rPr>
              <a:t>Informar o nome da empresa contratada para execução da obra/serviço, caso responda tecnicamente pela mesma. </a:t>
            </a:r>
          </a:p>
          <a:p>
            <a:pPr>
              <a:spcBef>
                <a:spcPct val="0"/>
              </a:spcBef>
              <a:buFontTx/>
              <a:buNone/>
            </a:pPr>
            <a:r>
              <a:rPr lang="pt-BR" altLang="pt-BR" sz="1200" dirty="0">
                <a:latin typeface="Verdana" panose="020B0604030504040204" pitchFamily="34" charset="0"/>
              </a:rPr>
              <a:t>Clicar em </a:t>
            </a:r>
            <a:r>
              <a:rPr lang="pt-BR" altLang="pt-BR" sz="1200" b="1" dirty="0">
                <a:latin typeface="Verdana" panose="020B0604030504040204" pitchFamily="34" charset="0"/>
              </a:rPr>
              <a:t>Próximo.</a:t>
            </a:r>
            <a:r>
              <a:rPr lang="pt-BR" altLang="pt-BR" sz="1200" dirty="0">
                <a:latin typeface="Verdana" panose="020B0604030504040204" pitchFamily="34" charset="0"/>
              </a:rPr>
              <a:t> </a:t>
            </a:r>
          </a:p>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endParaRPr lang="pt-BR" altLang="pt-BR" sz="1200" dirty="0">
              <a:latin typeface="Verdana" panose="020B0604030504040204" pitchFamily="34" charset="0"/>
            </a:endParaRPr>
          </a:p>
          <a:p>
            <a:pPr>
              <a:spcBef>
                <a:spcPct val="0"/>
              </a:spcBef>
              <a:buFontTx/>
              <a:buNone/>
            </a:pPr>
            <a:r>
              <a:rPr lang="pt-BR" altLang="pt-BR" sz="1200" dirty="0">
                <a:latin typeface="Verdana" panose="020B0604030504040204" pitchFamily="34" charset="0"/>
              </a:rPr>
              <a:t>Em caso negativo, deixar em branco e clicar em </a:t>
            </a:r>
            <a:r>
              <a:rPr lang="pt-BR" altLang="pt-BR" sz="1200" b="1" dirty="0">
                <a:latin typeface="Verdana" panose="020B0604030504040204" pitchFamily="34" charset="0"/>
              </a:rPr>
              <a:t>Próximo</a:t>
            </a:r>
            <a:r>
              <a:rPr lang="pt-BR" altLang="pt-BR" sz="1200" dirty="0">
                <a:latin typeface="Verdana" panose="020B0604030504040204" pitchFamily="34" charset="0"/>
              </a:rPr>
              <a:t>.</a:t>
            </a:r>
          </a:p>
          <a:p>
            <a:pPr algn="just">
              <a:spcBef>
                <a:spcPct val="0"/>
              </a:spcBef>
              <a:buFontTx/>
              <a:buNone/>
            </a:pPr>
            <a:r>
              <a:rPr lang="pt-BR" altLang="pt-BR" sz="1200" b="1" dirty="0">
                <a:latin typeface="Arial" panose="020B0604020202020204" pitchFamily="34" charset="0"/>
              </a:rPr>
              <a:t> </a:t>
            </a:r>
          </a:p>
        </p:txBody>
      </p:sp>
      <p:pic>
        <p:nvPicPr>
          <p:cNvPr id="7" name="Image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487" y="2595617"/>
            <a:ext cx="4953000" cy="1181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tângulo 4"/>
          <p:cNvSpPr>
            <a:spLocks noChangeArrowheads="1"/>
          </p:cNvSpPr>
          <p:nvPr/>
        </p:nvSpPr>
        <p:spPr bwMode="auto">
          <a:xfrm>
            <a:off x="3506624" y="5289605"/>
            <a:ext cx="5148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t-BR" altLang="pt-BR" sz="1200" dirty="0">
                <a:latin typeface="Verdana" panose="020B0604030504040204" pitchFamily="34" charset="0"/>
              </a:rPr>
              <a:t>*Se o nome da empresa não estiver disponível para seleção, entrar em contato com o Departamento de Atendimento e Registro por meio do site www.crea-mt.org.br ou (65) </a:t>
            </a:r>
            <a:r>
              <a:rPr lang="pt-BR" sz="1200" dirty="0">
                <a:latin typeface="Verdana" pitchFamily="34" charset="0"/>
                <a:ea typeface="Verdana" pitchFamily="34" charset="0"/>
                <a:cs typeface="Verdana" pitchFamily="34" charset="0"/>
              </a:rPr>
              <a:t>3315 3002 – 3315-3024 - 3315-3042</a:t>
            </a:r>
            <a:endParaRPr lang="pt-BR" altLang="pt-BR" sz="1200" dirty="0">
              <a:latin typeface="Verdana" panose="020B0604030504040204" pitchFamily="34" charset="0"/>
            </a:endParaRPr>
          </a:p>
        </p:txBody>
      </p:sp>
      <p:cxnSp>
        <p:nvCxnSpPr>
          <p:cNvPr id="9" name="Conector de seta reta 10"/>
          <p:cNvCxnSpPr/>
          <p:nvPr/>
        </p:nvCxnSpPr>
        <p:spPr>
          <a:xfrm flipV="1">
            <a:off x="4495637" y="3617967"/>
            <a:ext cx="1404937" cy="317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Conector de seta reta 15"/>
          <p:cNvCxnSpPr/>
          <p:nvPr/>
        </p:nvCxnSpPr>
        <p:spPr>
          <a:xfrm>
            <a:off x="4495637" y="2925817"/>
            <a:ext cx="4508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 name="Imagem 2"/>
          <p:cNvPicPr>
            <a:picLocks noChangeAspect="1"/>
          </p:cNvPicPr>
          <p:nvPr/>
        </p:nvPicPr>
        <p:blipFill>
          <a:blip r:embed="rId4"/>
          <a:stretch>
            <a:fillRect/>
          </a:stretch>
        </p:blipFill>
        <p:spPr>
          <a:xfrm>
            <a:off x="3819246" y="872309"/>
            <a:ext cx="7207481" cy="932733"/>
          </a:xfrm>
          <a:prstGeom prst="rect">
            <a:avLst/>
          </a:prstGeom>
        </p:spPr>
      </p:pic>
    </p:spTree>
    <p:extLst>
      <p:ext uri="{BB962C8B-B14F-4D97-AF65-F5344CB8AC3E}">
        <p14:creationId xmlns:p14="http://schemas.microsoft.com/office/powerpoint/2010/main" val="328654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93" y="6206049"/>
            <a:ext cx="2031470" cy="431233"/>
          </a:xfrm>
          <a:prstGeom prst="rect">
            <a:avLst/>
          </a:prstGeom>
        </p:spPr>
      </p:pic>
      <p:sp>
        <p:nvSpPr>
          <p:cNvPr id="4" name="Retângulo 2"/>
          <p:cNvSpPr>
            <a:spLocks noChangeArrowheads="1"/>
          </p:cNvSpPr>
          <p:nvPr/>
        </p:nvSpPr>
        <p:spPr bwMode="auto">
          <a:xfrm>
            <a:off x="1299177" y="903397"/>
            <a:ext cx="1800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400" b="1" dirty="0">
                <a:solidFill>
                  <a:srgbClr val="C00000"/>
                </a:solidFill>
                <a:latin typeface="Verdana" panose="020B0604030504040204" pitchFamily="34" charset="0"/>
              </a:rPr>
              <a:t>Passo 3 de 8</a:t>
            </a:r>
          </a:p>
          <a:p>
            <a:pPr>
              <a:spcBef>
                <a:spcPct val="0"/>
              </a:spcBef>
              <a:buFontTx/>
              <a:buNone/>
            </a:pPr>
            <a:endParaRPr lang="pt-BR" altLang="pt-BR" sz="1400" b="1" dirty="0">
              <a:latin typeface="Arial Black" panose="020B0A04020102020204" pitchFamily="34" charset="0"/>
            </a:endParaRPr>
          </a:p>
          <a:p>
            <a:pPr>
              <a:spcBef>
                <a:spcPct val="0"/>
              </a:spcBef>
              <a:buFontTx/>
              <a:buNone/>
            </a:pPr>
            <a:r>
              <a:rPr lang="pt-BR" altLang="pt-BR" sz="1200" b="1" dirty="0">
                <a:latin typeface="Verdana" panose="020B0604030504040204" pitchFamily="34" charset="0"/>
              </a:rPr>
              <a:t>Dados do Contratante </a:t>
            </a:r>
            <a:endParaRPr lang="pt-BR" altLang="pt-BR" sz="1200" dirty="0">
              <a:latin typeface="Verdana" panose="020B0604030504040204" pitchFamily="34" charset="0"/>
            </a:endParaRPr>
          </a:p>
        </p:txBody>
      </p:sp>
      <p:sp>
        <p:nvSpPr>
          <p:cNvPr id="6" name="Retângulo 5"/>
          <p:cNvSpPr/>
          <p:nvPr/>
        </p:nvSpPr>
        <p:spPr>
          <a:xfrm>
            <a:off x="1083277" y="2025759"/>
            <a:ext cx="1600200" cy="1477963"/>
          </a:xfrm>
          <a:prstGeom prst="rect">
            <a:avLst/>
          </a:prstGeom>
        </p:spPr>
        <p:txBody>
          <a:bodyPr>
            <a:spAutoFit/>
          </a:bodyPr>
          <a:lstStyle/>
          <a:p>
            <a:pPr algn="just">
              <a:defRPr/>
            </a:pPr>
            <a:r>
              <a:rPr lang="pt-BR" sz="1000" dirty="0">
                <a:latin typeface="Verdana" pitchFamily="34" charset="0"/>
                <a:ea typeface="Verdana" pitchFamily="34" charset="0"/>
                <a:cs typeface="Verdana" pitchFamily="34" charset="0"/>
              </a:rPr>
              <a:t>Informe </a:t>
            </a:r>
            <a:r>
              <a:rPr lang="pt-BR" sz="1000" b="1" cap="all" dirty="0">
                <a:latin typeface="Verdana" pitchFamily="34" charset="0"/>
                <a:ea typeface="Verdana" pitchFamily="34" charset="0"/>
                <a:cs typeface="Verdana" pitchFamily="34" charset="0"/>
              </a:rPr>
              <a:t>os dados do Contratante</a:t>
            </a:r>
            <a:r>
              <a:rPr lang="pt-BR" sz="1000" dirty="0">
                <a:latin typeface="Verdana" pitchFamily="34" charset="0"/>
                <a:ea typeface="Verdana" pitchFamily="34" charset="0"/>
                <a:cs typeface="Verdana" pitchFamily="34" charset="0"/>
              </a:rPr>
              <a:t>, sendo o tipo, nome, CNPJ/CPF e endereço do contratante.</a:t>
            </a:r>
          </a:p>
          <a:p>
            <a:pPr>
              <a:defRPr/>
            </a:pPr>
            <a:r>
              <a:rPr lang="pt-BR" sz="1000" dirty="0">
                <a:latin typeface="Verdana" pitchFamily="34" charset="0"/>
                <a:ea typeface="Verdana" pitchFamily="34" charset="0"/>
                <a:cs typeface="Verdana" pitchFamily="34" charset="0"/>
              </a:rPr>
              <a:t> </a:t>
            </a:r>
          </a:p>
          <a:p>
            <a:pPr algn="just">
              <a:defRPr/>
            </a:pPr>
            <a:r>
              <a:rPr lang="pt-BR" sz="1000" b="1" dirty="0">
                <a:latin typeface="Verdana" pitchFamily="34" charset="0"/>
                <a:ea typeface="Verdana" pitchFamily="34" charset="0"/>
                <a:cs typeface="Verdana" pitchFamily="34" charset="0"/>
              </a:rPr>
              <a:t>*Digite o CEP e em seguida cliquei em </a:t>
            </a:r>
            <a:r>
              <a:rPr lang="pt-BR" sz="1000" dirty="0">
                <a:latin typeface="Verdana" pitchFamily="34" charset="0"/>
                <a:ea typeface="Verdana" pitchFamily="34" charset="0"/>
                <a:cs typeface="Verdana" pitchFamily="34" charset="0"/>
              </a:rPr>
              <a:t> </a:t>
            </a:r>
            <a:r>
              <a:rPr lang="pt-BR" sz="1000" b="1" dirty="0">
                <a:latin typeface="Verdana" pitchFamily="34" charset="0"/>
                <a:ea typeface="Verdana" pitchFamily="34" charset="0"/>
                <a:cs typeface="Verdana" pitchFamily="34" charset="0"/>
              </a:rPr>
              <a:t>PESQUISAR</a:t>
            </a:r>
            <a:r>
              <a:rPr lang="pt-BR" sz="1000" dirty="0">
                <a:latin typeface="Verdana" pitchFamily="34" charset="0"/>
                <a:ea typeface="Verdana" pitchFamily="34" charset="0"/>
                <a:cs typeface="Verdana" pitchFamily="34" charset="0"/>
              </a:rPr>
              <a:t> </a:t>
            </a:r>
          </a:p>
        </p:txBody>
      </p:sp>
      <p:sp>
        <p:nvSpPr>
          <p:cNvPr id="8" name="Retângulo 4"/>
          <p:cNvSpPr>
            <a:spLocks noChangeArrowheads="1"/>
          </p:cNvSpPr>
          <p:nvPr/>
        </p:nvSpPr>
        <p:spPr bwMode="auto">
          <a:xfrm>
            <a:off x="1083277" y="4402247"/>
            <a:ext cx="15128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1000" dirty="0">
                <a:latin typeface="Verdana" panose="020B0604030504040204" pitchFamily="34" charset="0"/>
              </a:rPr>
              <a:t>Adicionar as informações e clique em </a:t>
            </a:r>
            <a:r>
              <a:rPr lang="pt-BR" altLang="pt-BR" sz="1000" b="1" dirty="0">
                <a:latin typeface="Verdana" panose="020B0604030504040204" pitchFamily="34" charset="0"/>
              </a:rPr>
              <a:t>PRÓXIMO</a:t>
            </a:r>
            <a:endParaRPr lang="pt-BR" altLang="pt-BR" sz="1000" dirty="0">
              <a:latin typeface="Verdana" panose="020B0604030504040204" pitchFamily="34" charset="0"/>
            </a:endParaRPr>
          </a:p>
        </p:txBody>
      </p:sp>
      <p:pic>
        <p:nvPicPr>
          <p:cNvPr id="3" name="Imagem 2"/>
          <p:cNvPicPr>
            <a:picLocks noChangeAspect="1"/>
          </p:cNvPicPr>
          <p:nvPr/>
        </p:nvPicPr>
        <p:blipFill>
          <a:blip r:embed="rId3"/>
          <a:stretch>
            <a:fillRect/>
          </a:stretch>
        </p:blipFill>
        <p:spPr>
          <a:xfrm>
            <a:off x="3099402" y="544468"/>
            <a:ext cx="7129203" cy="866878"/>
          </a:xfrm>
          <a:prstGeom prst="rect">
            <a:avLst/>
          </a:prstGeom>
        </p:spPr>
      </p:pic>
      <p:pic>
        <p:nvPicPr>
          <p:cNvPr id="13" name="Imagem 12"/>
          <p:cNvPicPr>
            <a:picLocks noChangeAspect="1"/>
          </p:cNvPicPr>
          <p:nvPr/>
        </p:nvPicPr>
        <p:blipFill>
          <a:blip r:embed="rId4"/>
          <a:stretch>
            <a:fillRect/>
          </a:stretch>
        </p:blipFill>
        <p:spPr>
          <a:xfrm>
            <a:off x="3099402" y="1847873"/>
            <a:ext cx="6731649" cy="1171661"/>
          </a:xfrm>
          <a:prstGeom prst="rect">
            <a:avLst/>
          </a:prstGeom>
        </p:spPr>
      </p:pic>
      <p:pic>
        <p:nvPicPr>
          <p:cNvPr id="15" name="Imagem 14"/>
          <p:cNvPicPr>
            <a:picLocks noChangeAspect="1"/>
          </p:cNvPicPr>
          <p:nvPr/>
        </p:nvPicPr>
        <p:blipFill>
          <a:blip r:embed="rId5"/>
          <a:stretch>
            <a:fillRect/>
          </a:stretch>
        </p:blipFill>
        <p:spPr>
          <a:xfrm>
            <a:off x="3099402" y="3685348"/>
            <a:ext cx="7666567" cy="2141821"/>
          </a:xfrm>
          <a:prstGeom prst="rect">
            <a:avLst/>
          </a:prstGeom>
        </p:spPr>
      </p:pic>
      <p:cxnSp>
        <p:nvCxnSpPr>
          <p:cNvPr id="10" name="Conector angulado 24"/>
          <p:cNvCxnSpPr/>
          <p:nvPr/>
        </p:nvCxnSpPr>
        <p:spPr>
          <a:xfrm>
            <a:off x="2387600" y="4851400"/>
            <a:ext cx="1253067" cy="82790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onector de seta reta 7"/>
          <p:cNvCxnSpPr/>
          <p:nvPr/>
        </p:nvCxnSpPr>
        <p:spPr>
          <a:xfrm flipV="1">
            <a:off x="2199289" y="2775897"/>
            <a:ext cx="4464714" cy="6025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9301438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2048</Words>
  <Application>Microsoft Office PowerPoint</Application>
  <PresentationFormat>Widescreen</PresentationFormat>
  <Paragraphs>208</Paragraphs>
  <Slides>25</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Títulos de slides</vt:lpstr>
      </vt:variant>
      <vt:variant>
        <vt:i4>25</vt:i4>
      </vt:variant>
      <vt:variant>
        <vt:lpstr>Apresentações personalizadas</vt:lpstr>
      </vt:variant>
      <vt:variant>
        <vt:i4>1</vt:i4>
      </vt:variant>
    </vt:vector>
  </HeadingPairs>
  <TitlesOfParts>
    <vt:vector size="33" baseType="lpstr">
      <vt:lpstr>Arial</vt:lpstr>
      <vt:lpstr>Arial Black</vt:lpstr>
      <vt:lpstr>Arial Rounded MT Bold</vt:lpstr>
      <vt:lpstr>Calibri</vt:lpstr>
      <vt:lpstr>Tahoma</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personalizada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BRENDA GUIMARAES DE MORAES</dc:creator>
  <cp:lastModifiedBy>RENILDA ALCANTARA KOHLHASE</cp:lastModifiedBy>
  <cp:revision>186</cp:revision>
  <dcterms:created xsi:type="dcterms:W3CDTF">2017-04-03T17:36:34Z</dcterms:created>
  <dcterms:modified xsi:type="dcterms:W3CDTF">2024-06-25T14:12:52Z</dcterms:modified>
</cp:coreProperties>
</file>