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79" r:id="rId3"/>
    <p:sldId id="280" r:id="rId4"/>
    <p:sldId id="291" r:id="rId5"/>
    <p:sldId id="292" r:id="rId6"/>
    <p:sldId id="302" r:id="rId7"/>
    <p:sldId id="303" r:id="rId8"/>
    <p:sldId id="304" r:id="rId9"/>
    <p:sldId id="305" r:id="rId10"/>
    <p:sldId id="306" r:id="rId11"/>
    <p:sldId id="308" r:id="rId12"/>
    <p:sldId id="307" r:id="rId13"/>
    <p:sldId id="295" r:id="rId14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5501" autoAdjust="0"/>
  </p:normalViewPr>
  <p:slideViewPr>
    <p:cSldViewPr snapToGrid="0">
      <p:cViewPr varScale="1">
        <p:scale>
          <a:sx n="113" d="100"/>
          <a:sy n="113" d="100"/>
        </p:scale>
        <p:origin x="59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85E7-EA89-484A-857B-5F88C4E57AB5}" type="datetimeFigureOut">
              <a:rPr lang="pt-BR" smtClean="0"/>
              <a:t>26/06/2024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8429-CF89-4CAB-A8CF-2F3741430AD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45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12983" y="2247440"/>
            <a:ext cx="9144000" cy="869855"/>
          </a:xfrm>
        </p:spPr>
        <p:txBody>
          <a:bodyPr anchor="b">
            <a:normAutofit/>
          </a:bodyPr>
          <a:lstStyle>
            <a:lvl1pPr algn="ctr">
              <a:defRPr sz="5000" baseline="0"/>
            </a:lvl1pPr>
          </a:lstStyle>
          <a:p>
            <a:r>
              <a:rPr lang="pt-BR" dirty="0"/>
              <a:t>ESCREVA O SEU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983" y="3734240"/>
            <a:ext cx="9144000" cy="5403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3751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2998AC-5DE3-41CE-A26D-AE3EF76F5A46}" type="datetimeFigureOut">
              <a:rPr lang="pt-BR" smtClean="0"/>
              <a:t>26/06/2024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13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73" y="2171"/>
            <a:ext cx="1569154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ESCREVA O SEU TÍTULO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Tópico principal</a:t>
            </a:r>
          </a:p>
          <a:p>
            <a:pPr lvl="1"/>
            <a:r>
              <a:rPr lang="pt-BR" dirty="0" err="1"/>
              <a:t>Subtópico</a:t>
            </a:r>
            <a:endParaRPr lang="pt-BR" dirty="0"/>
          </a:p>
          <a:p>
            <a:pPr lvl="2"/>
            <a:r>
              <a:rPr lang="pt-BR" dirty="0"/>
              <a:t>Se houver </a:t>
            </a:r>
            <a:r>
              <a:rPr lang="pt-BR" dirty="0" err="1"/>
              <a:t>subtópico</a:t>
            </a:r>
            <a:r>
              <a:rPr lang="pt-BR" dirty="0"/>
              <a:t> do </a:t>
            </a:r>
            <a:r>
              <a:rPr lang="pt-BR" dirty="0" err="1"/>
              <a:t>subtópico</a:t>
            </a:r>
            <a:r>
              <a:rPr lang="pt-BR" dirty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11900"/>
            <a:ext cx="2996588" cy="447455"/>
          </a:xfrm>
          <a:prstGeom prst="rect">
            <a:avLst/>
          </a:prstGeom>
        </p:spPr>
      </p:pic>
      <p:sp>
        <p:nvSpPr>
          <p:cNvPr id="20" name="Retângulo 19"/>
          <p:cNvSpPr/>
          <p:nvPr userDrawn="1"/>
        </p:nvSpPr>
        <p:spPr>
          <a:xfrm>
            <a:off x="-3" y="0"/>
            <a:ext cx="5177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7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 Rounded MT Bold" panose="020F07040305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2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crea.creamt.org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677" y="2516276"/>
            <a:ext cx="3832631" cy="81357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404459" y="5346402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SISTEMA </a:t>
            </a:r>
            <a:r>
              <a:rPr lang="pt-BR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2565" y="3799518"/>
            <a:ext cx="96064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SOLICITAR BAIXA DE ART SEM REGISTRO DE ATESTADO</a:t>
            </a:r>
          </a:p>
        </p:txBody>
      </p:sp>
    </p:spTree>
    <p:extLst>
      <p:ext uri="{BB962C8B-B14F-4D97-AF65-F5344CB8AC3E}">
        <p14:creationId xmlns:p14="http://schemas.microsoft.com/office/powerpoint/2010/main" val="16200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2162951" y="2757926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6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101" y="2448363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588" y="2457888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501" y="1602226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438" y="1648263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3901263" y="3816788"/>
            <a:ext cx="2798763" cy="8429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7"/>
          <p:cNvSpPr>
            <a:spLocks noChangeArrowheads="1"/>
          </p:cNvSpPr>
          <p:nvPr/>
        </p:nvSpPr>
        <p:spPr bwMode="auto">
          <a:xfrm>
            <a:off x="3837763" y="3970776"/>
            <a:ext cx="28622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diretamente sobre </a:t>
            </a:r>
            <a:r>
              <a:rPr lang="pt-BR" altLang="pt-BR" sz="1100" b="1">
                <a:latin typeface="Verdana" panose="020B0604030504040204" pitchFamily="34" charset="0"/>
              </a:rPr>
              <a:t>Pesquisar</a:t>
            </a:r>
            <a:r>
              <a:rPr lang="pt-BR" altLang="pt-BR" sz="1100">
                <a:latin typeface="Verdana" panose="020B0604030504040204" pitchFamily="34" charset="0"/>
              </a:rPr>
              <a:t> e aguarde o carregamento da lista com as ART’s.</a:t>
            </a:r>
          </a:p>
        </p:txBody>
      </p:sp>
      <p:cxnSp>
        <p:nvCxnSpPr>
          <p:cNvPr id="13" name="Conector de seta reta 23"/>
          <p:cNvCxnSpPr>
            <a:stCxn id="10" idx="1"/>
          </p:cNvCxnSpPr>
          <p:nvPr/>
        </p:nvCxnSpPr>
        <p:spPr>
          <a:xfrm flipH="1" flipV="1">
            <a:off x="2666188" y="3588188"/>
            <a:ext cx="1235075" cy="6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763" y="1457763"/>
            <a:ext cx="9144000" cy="320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38" y="1838763"/>
            <a:ext cx="57832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51" y="2127688"/>
            <a:ext cx="57626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976" y="2429313"/>
            <a:ext cx="576421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38" y="2688076"/>
            <a:ext cx="57642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88" y="2959538"/>
            <a:ext cx="57642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913" y="3273863"/>
            <a:ext cx="57626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026" y="3543738"/>
            <a:ext cx="5764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26" y="1854638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m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26" y="237851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01" y="274681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01" y="3023038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363" y="3256401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m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001" y="3558026"/>
            <a:ext cx="9429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551763" y="2073713"/>
            <a:ext cx="9036050" cy="290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9" name="CaixaDeTexto 15"/>
          <p:cNvSpPr txBox="1">
            <a:spLocks noChangeArrowheads="1"/>
          </p:cNvSpPr>
          <p:nvPr/>
        </p:nvSpPr>
        <p:spPr bwMode="auto">
          <a:xfrm>
            <a:off x="4706126" y="4829613"/>
            <a:ext cx="24177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sua ART na lista e clique em “</a:t>
            </a:r>
            <a:r>
              <a:rPr lang="pt-BR" altLang="pt-BR" sz="1100" b="1">
                <a:latin typeface="Verdana" panose="020B0604030504040204" pitchFamily="34" charset="0"/>
              </a:rPr>
              <a:t>Adicionar ART’s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683901" y="4789926"/>
            <a:ext cx="2303462" cy="471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8860613" y="4208901"/>
            <a:ext cx="1223963" cy="4508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2" name="Conector de seta reta 33"/>
          <p:cNvCxnSpPr>
            <a:stCxn id="30" idx="3"/>
          </p:cNvCxnSpPr>
          <p:nvPr/>
        </p:nvCxnSpPr>
        <p:spPr>
          <a:xfrm flipV="1">
            <a:off x="6987363" y="4659751"/>
            <a:ext cx="1873250" cy="365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3" name="Imagem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63" y="5490013"/>
            <a:ext cx="2209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tângulo 36"/>
          <p:cNvSpPr>
            <a:spLocks noChangeArrowheads="1"/>
          </p:cNvSpPr>
          <p:nvPr/>
        </p:nvSpPr>
        <p:spPr bwMode="auto">
          <a:xfrm>
            <a:off x="2709051" y="5669401"/>
            <a:ext cx="2551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Salvar e Avançar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748738" y="5490013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6" name="Conector de seta reta 44"/>
          <p:cNvCxnSpPr>
            <a:endCxn id="33" idx="1"/>
          </p:cNvCxnSpPr>
          <p:nvPr/>
        </p:nvCxnSpPr>
        <p:spPr>
          <a:xfrm>
            <a:off x="5072838" y="5713851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7" name="Image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01" y="811651"/>
            <a:ext cx="1905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CaixaDeTexto 4"/>
          <p:cNvSpPr txBox="1">
            <a:spLocks noChangeArrowheads="1"/>
          </p:cNvSpPr>
          <p:nvPr/>
        </p:nvSpPr>
        <p:spPr bwMode="auto">
          <a:xfrm>
            <a:off x="4979176" y="900551"/>
            <a:ext cx="2070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Deixe marcado como “</a:t>
            </a:r>
            <a:r>
              <a:rPr lang="pt-BR" altLang="pt-BR" sz="1100" b="1">
                <a:latin typeface="Verdana" panose="020B0604030504040204" pitchFamily="34" charset="0"/>
              </a:rPr>
              <a:t>Não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4934726" y="854513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40" name="Conector de seta reta 40"/>
          <p:cNvCxnSpPr>
            <a:stCxn id="39" idx="1"/>
          </p:cNvCxnSpPr>
          <p:nvPr/>
        </p:nvCxnSpPr>
        <p:spPr>
          <a:xfrm flipH="1">
            <a:off x="2331226" y="1091051"/>
            <a:ext cx="2603500" cy="85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39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583" y="369290"/>
            <a:ext cx="6554115" cy="3267531"/>
          </a:xfrm>
          <a:prstGeom prst="rect">
            <a:avLst/>
          </a:prstGeom>
        </p:spPr>
      </p:pic>
      <p:sp>
        <p:nvSpPr>
          <p:cNvPr id="5" name="Retângulo 7"/>
          <p:cNvSpPr>
            <a:spLocks noChangeArrowheads="1"/>
          </p:cNvSpPr>
          <p:nvPr/>
        </p:nvSpPr>
        <p:spPr bwMode="auto">
          <a:xfrm>
            <a:off x="930166" y="3913849"/>
            <a:ext cx="2862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1 - Selecione documentos para comprovar a baixa de ART.</a:t>
            </a:r>
          </a:p>
        </p:txBody>
      </p:sp>
      <p:cxnSp>
        <p:nvCxnSpPr>
          <p:cNvPr id="6" name="Conector de seta reta 23"/>
          <p:cNvCxnSpPr/>
          <p:nvPr/>
        </p:nvCxnSpPr>
        <p:spPr>
          <a:xfrm flipV="1">
            <a:off x="2280745" y="2876007"/>
            <a:ext cx="1429407" cy="9669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930166" y="3842958"/>
            <a:ext cx="2862263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828" y="4525974"/>
            <a:ext cx="4725059" cy="1629002"/>
          </a:xfrm>
          <a:prstGeom prst="rect">
            <a:avLst/>
          </a:prstGeom>
        </p:spPr>
      </p:pic>
      <p:sp>
        <p:nvSpPr>
          <p:cNvPr id="12" name="Retângulo 47"/>
          <p:cNvSpPr>
            <a:spLocks noChangeArrowheads="1"/>
          </p:cNvSpPr>
          <p:nvPr/>
        </p:nvSpPr>
        <p:spPr bwMode="auto">
          <a:xfrm>
            <a:off x="1159040" y="5341313"/>
            <a:ext cx="25511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2 - 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Salvar e Avançar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165533" y="5276383"/>
            <a:ext cx="2305050" cy="471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4" name="Conector de seta reta 49"/>
          <p:cNvCxnSpPr/>
          <p:nvPr/>
        </p:nvCxnSpPr>
        <p:spPr>
          <a:xfrm flipV="1">
            <a:off x="3489633" y="4939862"/>
            <a:ext cx="1116195" cy="560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27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71280" y="1464880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2482030" y="4019168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180" y="3709605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667" y="3719130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580" y="2863468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517" y="2909505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17" y="3100005"/>
            <a:ext cx="57832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55" y="3690555"/>
            <a:ext cx="576421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m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17" y="3949318"/>
            <a:ext cx="57642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567" y="4220780"/>
            <a:ext cx="57642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92" y="4535105"/>
            <a:ext cx="57626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105" y="4804980"/>
            <a:ext cx="5764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05" y="311588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05" y="363975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580" y="400805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580" y="428428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42" y="451764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tângulo 1"/>
          <p:cNvSpPr>
            <a:spLocks noChangeArrowheads="1"/>
          </p:cNvSpPr>
          <p:nvPr/>
        </p:nvSpPr>
        <p:spPr bwMode="auto">
          <a:xfrm>
            <a:off x="0" y="738217"/>
            <a:ext cx="12191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 Anexo(s)</a:t>
            </a:r>
          </a:p>
        </p:txBody>
      </p:sp>
      <p:sp>
        <p:nvSpPr>
          <p:cNvPr id="24" name="CaixaDeTexto 27"/>
          <p:cNvSpPr txBox="1">
            <a:spLocks noChangeArrowheads="1"/>
          </p:cNvSpPr>
          <p:nvPr/>
        </p:nvSpPr>
        <p:spPr bwMode="auto">
          <a:xfrm>
            <a:off x="8031930" y="2512630"/>
            <a:ext cx="2736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a Forma de Validação da documentação.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971605" y="2406268"/>
            <a:ext cx="2935287" cy="63182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" name="Retângulo 47"/>
          <p:cNvSpPr>
            <a:spLocks noChangeArrowheads="1"/>
          </p:cNvSpPr>
          <p:nvPr/>
        </p:nvSpPr>
        <p:spPr bwMode="auto">
          <a:xfrm>
            <a:off x="2534417" y="4312855"/>
            <a:ext cx="2549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Finalizar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518542" y="4201730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" name="Conector de seta reta 49"/>
          <p:cNvCxnSpPr/>
          <p:nvPr/>
        </p:nvCxnSpPr>
        <p:spPr>
          <a:xfrm>
            <a:off x="4817242" y="4468430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2074042" y="3315905"/>
            <a:ext cx="5700713" cy="3365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9755" y="1991930"/>
            <a:ext cx="5715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1" name="Conector de seta reta 45"/>
          <p:cNvCxnSpPr/>
          <p:nvPr/>
        </p:nvCxnSpPr>
        <p:spPr>
          <a:xfrm flipH="1">
            <a:off x="6606355" y="2709480"/>
            <a:ext cx="1382712" cy="73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2" name="Imagem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2617" y="4192205"/>
            <a:ext cx="1743075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Retângulo 33"/>
          <p:cNvSpPr/>
          <p:nvPr/>
        </p:nvSpPr>
        <p:spPr>
          <a:xfrm>
            <a:off x="3014661" y="5217831"/>
            <a:ext cx="6162675" cy="707230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100" b="1" u="sng" dirty="0">
                <a:latin typeface="Verdana" panose="020B0604030504040204" pitchFamily="34" charset="0"/>
              </a:rPr>
              <a:t>ATENÇÃO: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100" b="1" dirty="0">
                <a:latin typeface="Verdana" panose="020B0604030504040204" pitchFamily="34" charset="0"/>
              </a:rPr>
              <a:t>As ART’s devem estar assinadas pelo profissional e pelo contratante para que a baixa seja consolidada</a:t>
            </a:r>
            <a:endParaRPr lang="pt-BR" altLang="pt-BR" sz="1100" dirty="0">
              <a:latin typeface="Verdana" panose="020B0604030504040204" pitchFamily="34" charset="0"/>
            </a:endParaRPr>
          </a:p>
        </p:txBody>
      </p:sp>
      <p:pic>
        <p:nvPicPr>
          <p:cNvPr id="35" name="Image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917" y="2444368"/>
            <a:ext cx="17113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84" y="2901830"/>
            <a:ext cx="4966832" cy="105434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33594" y="4663229"/>
            <a:ext cx="76994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(65) 3315 3002 – 3315-3024 - 3315-3042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Visite nosso Atendimento Online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www.crea-mt.org.br </a:t>
            </a:r>
          </a:p>
        </p:txBody>
      </p:sp>
    </p:spTree>
    <p:extLst>
      <p:ext uri="{BB962C8B-B14F-4D97-AF65-F5344CB8AC3E}">
        <p14:creationId xmlns:p14="http://schemas.microsoft.com/office/powerpoint/2010/main" val="65093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71498" y="1567848"/>
            <a:ext cx="9343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OBJETIVO:</a:t>
            </a:r>
          </a:p>
          <a:p>
            <a:pPr algn="ctr">
              <a:defRPr/>
            </a:pP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Apresentar os procedimentos para Registro de Atestado pelo Portal </a:t>
            </a:r>
            <a:r>
              <a:rPr lang="pt-B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defRPr/>
            </a:pPr>
            <a:endParaRPr lang="pt-BR" dirty="0"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0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44717" y="1325945"/>
            <a:ext cx="889284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INTRODUÇÃO:</a:t>
            </a:r>
          </a:p>
          <a:p>
            <a:pPr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altLang="pt-BR" dirty="0">
                <a:latin typeface="Verdana" panose="020B0604030504040204" pitchFamily="34" charset="0"/>
              </a:rPr>
              <a:t>O Atestado de Capacidade Técnica é a declaração fornecida pela contratante da obra ou serviço, que é fornecida pela pessoa física ou jurídica, de direito público ou privado e que atesta a execução da obra ou a prestação do serviço e identifica seus elementos quantitativos e qualitativos, o local e o período de execução, os responsáveis técnicos envolvidos e as atividades técnicas executadas.</a:t>
            </a:r>
            <a:br>
              <a:rPr lang="pt-BR" altLang="pt-BR" dirty="0">
                <a:latin typeface="Verdana" panose="020B0604030504040204" pitchFamily="34" charset="0"/>
              </a:rPr>
            </a:br>
            <a:br>
              <a:rPr lang="pt-BR" altLang="pt-BR" dirty="0">
                <a:latin typeface="Verdana" panose="020B0604030504040204" pitchFamily="34" charset="0"/>
              </a:rPr>
            </a:br>
            <a:r>
              <a:rPr lang="pt-BR" altLang="pt-BR" dirty="0">
                <a:latin typeface="Verdana" panose="020B0604030504040204" pitchFamily="34" charset="0"/>
              </a:rPr>
              <a:t>Conforme o Art. 59 da </a:t>
            </a:r>
            <a:r>
              <a:rPr lang="pt-BR" altLang="pt-BR" b="1" u="sng" dirty="0">
                <a:latin typeface="Verdana" panose="020B0604030504040204" pitchFamily="34" charset="0"/>
              </a:rPr>
              <a:t>Resolução n° 1.137/23</a:t>
            </a:r>
            <a:r>
              <a:rPr lang="pt-BR" altLang="pt-BR" dirty="0">
                <a:latin typeface="Verdana" panose="020B0604030504040204" pitchFamily="34" charset="0"/>
              </a:rPr>
              <a:t> do Confea, "as informações acerca da execução da obra ou prestação de serviço, bem como os dados técnicos qualitativos e quantitativos do atestado, devem ser declarados por profissional que possua habilitação nas profissões abrangidas pelo Sistema Confea/Crea".</a:t>
            </a:r>
          </a:p>
        </p:txBody>
      </p:sp>
    </p:spTree>
    <p:extLst>
      <p:ext uri="{BB962C8B-B14F-4D97-AF65-F5344CB8AC3E}">
        <p14:creationId xmlns:p14="http://schemas.microsoft.com/office/powerpoint/2010/main" val="13628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63655" y="497928"/>
            <a:ext cx="32099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1400" dirty="0">
              <a:latin typeface="Arial Black" panose="020B0A040201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300" dirty="0"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Acesse  através do endereço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  <a:hlinkClick r:id="rId2"/>
              </a:rPr>
              <a:t>https://ecrea.crea-mt.org.br/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</a:rPr>
              <a:t>O Portal de Serviços </a:t>
            </a:r>
            <a:r>
              <a:rPr lang="pt-BR" altLang="pt-BR" sz="1300" b="1" dirty="0" err="1">
                <a:latin typeface="Verdana" panose="020B0604030504040204" pitchFamily="34" charset="0"/>
              </a:rPr>
              <a:t>eCREA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770" y="2140578"/>
            <a:ext cx="3734321" cy="3543795"/>
          </a:xfrm>
          <a:prstGeom prst="rect">
            <a:avLst/>
          </a:prstGeom>
        </p:spPr>
      </p:pic>
      <p:sp>
        <p:nvSpPr>
          <p:cNvPr id="4" name="CaixaDeTexto 30"/>
          <p:cNvSpPr txBox="1">
            <a:spLocks noChangeArrowheads="1"/>
          </p:cNvSpPr>
          <p:nvPr/>
        </p:nvSpPr>
        <p:spPr bwMode="auto">
          <a:xfrm>
            <a:off x="1356832" y="3498138"/>
            <a:ext cx="3105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rgbClr val="C00000"/>
                </a:solidFill>
                <a:latin typeface="Verdana" panose="020B0604030504040204" pitchFamily="34" charset="0"/>
              </a:rPr>
              <a:t>Senha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3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Informe seu CPF e senha.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Clique em Entrar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23554"/>
          <p:cNvCxnSpPr/>
          <p:nvPr/>
        </p:nvCxnSpPr>
        <p:spPr>
          <a:xfrm>
            <a:off x="4000020" y="4069638"/>
            <a:ext cx="1174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7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864" y="2556049"/>
            <a:ext cx="6093222" cy="1795326"/>
          </a:xfrm>
          <a:prstGeom prst="rect">
            <a:avLst/>
          </a:prstGeom>
        </p:spPr>
      </p:pic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679067" y="2967075"/>
            <a:ext cx="32400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Perfil de Acesso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Grupo de Acesso: Externo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Perfil: Profissional do Sistema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5"/>
          <p:cNvCxnSpPr/>
          <p:nvPr/>
        </p:nvCxnSpPr>
        <p:spPr>
          <a:xfrm flipV="1">
            <a:off x="2974428" y="3453713"/>
            <a:ext cx="2606565" cy="351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1409426" y="484462"/>
            <a:ext cx="9157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Caso apareça a tela seguinte, escolha a opção “EXTERNO” e “Profissional do sistema”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11" y="1137311"/>
            <a:ext cx="6140448" cy="2941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tângulo 2"/>
          <p:cNvSpPr/>
          <p:nvPr/>
        </p:nvSpPr>
        <p:spPr>
          <a:xfrm>
            <a:off x="6516414" y="426163"/>
            <a:ext cx="4740166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1 - Clique sobre a aba Atendimento e Depois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Solicitação Pessoa Física</a:t>
            </a:r>
          </a:p>
        </p:txBody>
      </p:sp>
      <p:cxnSp>
        <p:nvCxnSpPr>
          <p:cNvPr id="6" name="Conector de seta reta 21"/>
          <p:cNvCxnSpPr>
            <a:stCxn id="3" idx="2"/>
          </p:cNvCxnSpPr>
          <p:nvPr/>
        </p:nvCxnSpPr>
        <p:spPr>
          <a:xfrm flipH="1">
            <a:off x="3867807" y="887828"/>
            <a:ext cx="5018690" cy="7641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187" y="3090042"/>
            <a:ext cx="3447393" cy="31160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tângulo 9"/>
          <p:cNvSpPr/>
          <p:nvPr/>
        </p:nvSpPr>
        <p:spPr>
          <a:xfrm>
            <a:off x="7926716" y="2551087"/>
            <a:ext cx="3212334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2 – Depois, clique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NOVA</a:t>
            </a:r>
          </a:p>
        </p:txBody>
      </p:sp>
      <p:cxnSp>
        <p:nvCxnSpPr>
          <p:cNvPr id="11" name="Conector de seta reta 21"/>
          <p:cNvCxnSpPr/>
          <p:nvPr/>
        </p:nvCxnSpPr>
        <p:spPr>
          <a:xfrm flipH="1">
            <a:off x="7998373" y="2828087"/>
            <a:ext cx="2364827" cy="25006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2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29" y="1806754"/>
            <a:ext cx="9542572" cy="326882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1" y="716383"/>
            <a:ext cx="121079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00000"/>
                </a:solidFill>
                <a:latin typeface="Verdana" panose="020B0604030504040204" pitchFamily="34" charset="0"/>
              </a:rPr>
              <a:t>Consulta solicitação de Pessoa Física</a:t>
            </a:r>
          </a:p>
        </p:txBody>
      </p:sp>
      <p:cxnSp>
        <p:nvCxnSpPr>
          <p:cNvPr id="7" name="Conector de seta reta 23"/>
          <p:cNvCxnSpPr/>
          <p:nvPr/>
        </p:nvCxnSpPr>
        <p:spPr>
          <a:xfrm flipH="1" flipV="1">
            <a:off x="1965434" y="5104615"/>
            <a:ext cx="1277226" cy="627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242660" y="5495430"/>
            <a:ext cx="1993900" cy="417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155512" y="5560602"/>
            <a:ext cx="20810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 sobre “</a:t>
            </a:r>
            <a:r>
              <a:rPr lang="pt-BR" altLang="pt-BR" sz="10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Nova</a:t>
            </a:r>
            <a:r>
              <a:rPr lang="pt-BR" altLang="pt-B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367166" y="4750642"/>
            <a:ext cx="598268" cy="3354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96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055" y="1034307"/>
            <a:ext cx="7600950" cy="3752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tângulo 13"/>
          <p:cNvSpPr/>
          <p:nvPr/>
        </p:nvSpPr>
        <p:spPr>
          <a:xfrm>
            <a:off x="5040093" y="134194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2150843" y="2688482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18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305" y="2066182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55" y="2128094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Conector de seta reta 23"/>
          <p:cNvCxnSpPr>
            <a:stCxn id="21" idx="2"/>
          </p:cNvCxnSpPr>
          <p:nvPr/>
        </p:nvCxnSpPr>
        <p:spPr>
          <a:xfrm flipH="1">
            <a:off x="7024468" y="2396382"/>
            <a:ext cx="1595437" cy="13763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7470555" y="1978869"/>
            <a:ext cx="2300288" cy="417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CaixaDeTexto 10"/>
          <p:cNvSpPr txBox="1">
            <a:spLocks noChangeArrowheads="1"/>
          </p:cNvSpPr>
          <p:nvPr/>
        </p:nvSpPr>
        <p:spPr bwMode="auto">
          <a:xfrm>
            <a:off x="7438805" y="2085232"/>
            <a:ext cx="2301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“</a:t>
            </a:r>
            <a:r>
              <a:rPr lang="pt-BR" altLang="pt-BR" sz="1100" b="1">
                <a:latin typeface="Verdana" panose="020B0604030504040204" pitchFamily="34" charset="0"/>
              </a:rPr>
              <a:t>Baixa de ART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011643" y="5501532"/>
            <a:ext cx="1447800" cy="58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4" name="Conector de seta reta 24"/>
          <p:cNvCxnSpPr>
            <a:endCxn id="27" idx="3"/>
          </p:cNvCxnSpPr>
          <p:nvPr/>
        </p:nvCxnSpPr>
        <p:spPr>
          <a:xfrm flipH="1" flipV="1">
            <a:off x="5192493" y="5784107"/>
            <a:ext cx="819150" cy="9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Imagem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468" y="5592019"/>
            <a:ext cx="12477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aixaDeTexto 20"/>
          <p:cNvSpPr txBox="1">
            <a:spLocks noChangeArrowheads="1"/>
          </p:cNvSpPr>
          <p:nvPr/>
        </p:nvSpPr>
        <p:spPr bwMode="auto">
          <a:xfrm>
            <a:off x="3120805" y="5493594"/>
            <a:ext cx="17637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Na página seguinte clique em “</a:t>
            </a:r>
            <a:r>
              <a:rPr lang="pt-BR" altLang="pt-BR" sz="1100" b="1">
                <a:latin typeface="Verdana" panose="020B0604030504040204" pitchFamily="34" charset="0"/>
              </a:rPr>
              <a:t>Adicionar ART’s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890618" y="5476132"/>
            <a:ext cx="2301875" cy="61753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2200055" y="3772744"/>
            <a:ext cx="5432425" cy="38893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8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192604" y="844223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2303354" y="3398511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9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504" y="3088948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991" y="3098473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904" y="2242811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841" y="2288848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5"/>
          <a:srcRect t="2181" b="2181"/>
          <a:stretch/>
        </p:blipFill>
        <p:spPr>
          <a:xfrm>
            <a:off x="1869966" y="1876098"/>
            <a:ext cx="8677275" cy="3554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tângulo 14"/>
          <p:cNvSpPr/>
          <p:nvPr/>
        </p:nvSpPr>
        <p:spPr>
          <a:xfrm>
            <a:off x="4041666" y="4457373"/>
            <a:ext cx="2798763" cy="8429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Retângulo 7"/>
          <p:cNvSpPr>
            <a:spLocks noChangeArrowheads="1"/>
          </p:cNvSpPr>
          <p:nvPr/>
        </p:nvSpPr>
        <p:spPr bwMode="auto">
          <a:xfrm>
            <a:off x="3978166" y="4611361"/>
            <a:ext cx="28622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Clique diretamente sobre </a:t>
            </a:r>
            <a:r>
              <a:rPr lang="pt-BR" altLang="pt-BR" sz="1100" b="1" dirty="0">
                <a:latin typeface="Verdana" panose="020B0604030504040204" pitchFamily="34" charset="0"/>
              </a:rPr>
              <a:t>Pesquisar</a:t>
            </a:r>
            <a:r>
              <a:rPr lang="pt-BR" altLang="pt-BR" sz="1100" dirty="0">
                <a:latin typeface="Verdana" panose="020B0604030504040204" pitchFamily="34" charset="0"/>
              </a:rPr>
              <a:t> e aguarde o carregamento da lista com as ART’s.</a:t>
            </a:r>
          </a:p>
        </p:txBody>
      </p:sp>
      <p:cxnSp>
        <p:nvCxnSpPr>
          <p:cNvPr id="17" name="Conector de seta reta 23"/>
          <p:cNvCxnSpPr>
            <a:stCxn id="15" idx="1"/>
          </p:cNvCxnSpPr>
          <p:nvPr/>
        </p:nvCxnSpPr>
        <p:spPr>
          <a:xfrm flipH="1" flipV="1">
            <a:off x="2806591" y="4228773"/>
            <a:ext cx="1235075" cy="6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CaixaDeTexto 1"/>
          <p:cNvSpPr txBox="1">
            <a:spLocks noChangeArrowheads="1"/>
          </p:cNvSpPr>
          <p:nvPr/>
        </p:nvSpPr>
        <p:spPr bwMode="auto">
          <a:xfrm>
            <a:off x="0" y="579438"/>
            <a:ext cx="121079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</a:t>
            </a:r>
          </a:p>
        </p:txBody>
      </p:sp>
    </p:spTree>
    <p:extLst>
      <p:ext uri="{BB962C8B-B14F-4D97-AF65-F5344CB8AC3E}">
        <p14:creationId xmlns:p14="http://schemas.microsoft.com/office/powerpoint/2010/main" val="3404209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401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  <vt:variant>
        <vt:lpstr>Apresentações personalizadas</vt:lpstr>
      </vt:variant>
      <vt:variant>
        <vt:i4>1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Tahoma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BRENDA GUIMARAES DE MORAES</dc:creator>
  <cp:lastModifiedBy>RENILDA ALCANTARA KOHLHASE</cp:lastModifiedBy>
  <cp:revision>176</cp:revision>
  <dcterms:created xsi:type="dcterms:W3CDTF">2017-04-03T17:36:34Z</dcterms:created>
  <dcterms:modified xsi:type="dcterms:W3CDTF">2024-06-26T14:14:53Z</dcterms:modified>
</cp:coreProperties>
</file>