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280" r:id="rId3"/>
    <p:sldId id="291" r:id="rId4"/>
    <p:sldId id="292" r:id="rId5"/>
    <p:sldId id="302" r:id="rId6"/>
    <p:sldId id="303" r:id="rId7"/>
    <p:sldId id="304" r:id="rId8"/>
    <p:sldId id="305" r:id="rId9"/>
    <p:sldId id="306" r:id="rId10"/>
    <p:sldId id="307" r:id="rId11"/>
    <p:sldId id="295" r:id="rId12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5501" autoAdjust="0"/>
  </p:normalViewPr>
  <p:slideViewPr>
    <p:cSldViewPr snapToGrid="0">
      <p:cViewPr varScale="1">
        <p:scale>
          <a:sx n="113" d="100"/>
          <a:sy n="113" d="100"/>
        </p:scale>
        <p:origin x="59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85E7-EA89-484A-857B-5F88C4E57AB5}" type="datetimeFigureOut">
              <a:rPr lang="pt-BR" smtClean="0"/>
              <a:t>26/06/2024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8429-CF89-4CAB-A8CF-2F3741430AD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45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12983" y="2247440"/>
            <a:ext cx="9144000" cy="869855"/>
          </a:xfrm>
        </p:spPr>
        <p:txBody>
          <a:bodyPr anchor="b">
            <a:normAutofit/>
          </a:bodyPr>
          <a:lstStyle>
            <a:lvl1pPr algn="ctr">
              <a:defRPr sz="5000" baseline="0"/>
            </a:lvl1pPr>
          </a:lstStyle>
          <a:p>
            <a:r>
              <a:rPr lang="pt-BR" dirty="0"/>
              <a:t>ESCREVA O SEU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983" y="3734240"/>
            <a:ext cx="9144000" cy="5403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3751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2998AC-5DE3-41CE-A26D-AE3EF76F5A46}" type="datetimeFigureOut">
              <a:rPr lang="pt-BR" smtClean="0"/>
              <a:t>26/06/2024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13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73" y="2171"/>
            <a:ext cx="1569154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ESCREVA O SEU TÍTULO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Tópico principal</a:t>
            </a:r>
          </a:p>
          <a:p>
            <a:pPr lvl="1"/>
            <a:r>
              <a:rPr lang="pt-BR" dirty="0" err="1"/>
              <a:t>Subtópico</a:t>
            </a:r>
            <a:endParaRPr lang="pt-BR" dirty="0"/>
          </a:p>
          <a:p>
            <a:pPr lvl="2"/>
            <a:r>
              <a:rPr lang="pt-BR" dirty="0"/>
              <a:t>Se houver </a:t>
            </a:r>
            <a:r>
              <a:rPr lang="pt-BR" dirty="0" err="1"/>
              <a:t>subtópico</a:t>
            </a:r>
            <a:r>
              <a:rPr lang="pt-BR" dirty="0"/>
              <a:t> do </a:t>
            </a:r>
            <a:r>
              <a:rPr lang="pt-BR" dirty="0" err="1"/>
              <a:t>subtópico</a:t>
            </a:r>
            <a:r>
              <a:rPr lang="pt-BR" dirty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11900"/>
            <a:ext cx="2996588" cy="447455"/>
          </a:xfrm>
          <a:prstGeom prst="rect">
            <a:avLst/>
          </a:prstGeom>
        </p:spPr>
      </p:pic>
      <p:sp>
        <p:nvSpPr>
          <p:cNvPr id="20" name="Retângulo 19"/>
          <p:cNvSpPr/>
          <p:nvPr userDrawn="1"/>
        </p:nvSpPr>
        <p:spPr>
          <a:xfrm>
            <a:off x="-3" y="0"/>
            <a:ext cx="5177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7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 Rounded MT Bold" panose="020F07040305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1.png"/><Relationship Id="rId7" Type="http://schemas.openxmlformats.org/officeDocument/2006/relationships/image" Target="../media/image2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crea.creamt.org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1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677" y="2516276"/>
            <a:ext cx="3832631" cy="81357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404459" y="5346402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SISTEMA </a:t>
            </a:r>
            <a:r>
              <a:rPr lang="pt-BR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984938" y="379951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SOLICITAR CANCELAMENTO DE ART</a:t>
            </a:r>
          </a:p>
        </p:txBody>
      </p:sp>
    </p:spTree>
    <p:extLst>
      <p:ext uri="{BB962C8B-B14F-4D97-AF65-F5344CB8AC3E}">
        <p14:creationId xmlns:p14="http://schemas.microsoft.com/office/powerpoint/2010/main" val="16200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tângulo 42"/>
          <p:cNvSpPr/>
          <p:nvPr/>
        </p:nvSpPr>
        <p:spPr>
          <a:xfrm>
            <a:off x="5034948" y="876300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4" name="Retângulo 6"/>
          <p:cNvSpPr>
            <a:spLocks noChangeArrowheads="1"/>
          </p:cNvSpPr>
          <p:nvPr/>
        </p:nvSpPr>
        <p:spPr bwMode="auto">
          <a:xfrm>
            <a:off x="2145698" y="3430588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46" name="CaixaDeTexto 1"/>
          <p:cNvSpPr txBox="1">
            <a:spLocks noChangeArrowheads="1"/>
          </p:cNvSpPr>
          <p:nvPr/>
        </p:nvSpPr>
        <p:spPr bwMode="auto">
          <a:xfrm>
            <a:off x="3693510" y="884238"/>
            <a:ext cx="4537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400"/>
              <a:t> </a:t>
            </a:r>
          </a:p>
        </p:txBody>
      </p:sp>
      <p:pic>
        <p:nvPicPr>
          <p:cNvPr id="4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48" y="3121025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335" y="3130550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248" y="2274888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185" y="2320925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185" y="2511425"/>
            <a:ext cx="57832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23" y="3101975"/>
            <a:ext cx="576421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Imagem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185" y="3360738"/>
            <a:ext cx="57642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Imagem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235" y="3632200"/>
            <a:ext cx="57642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Imagem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60" y="3946525"/>
            <a:ext cx="57626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73" y="4216400"/>
            <a:ext cx="5764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873" y="252730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873" y="305117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Imagem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48" y="3419475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48" y="3695700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Imagem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110" y="3929063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Imagem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748" y="4230688"/>
            <a:ext cx="9429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tângulo 1"/>
          <p:cNvSpPr>
            <a:spLocks noChangeArrowheads="1"/>
          </p:cNvSpPr>
          <p:nvPr/>
        </p:nvSpPr>
        <p:spPr bwMode="auto">
          <a:xfrm>
            <a:off x="3485548" y="627063"/>
            <a:ext cx="5011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400" b="1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 Anexo(s)</a:t>
            </a:r>
          </a:p>
        </p:txBody>
      </p:sp>
      <p:sp>
        <p:nvSpPr>
          <p:cNvPr id="64" name="CaixaDeTexto 27"/>
          <p:cNvSpPr txBox="1">
            <a:spLocks noChangeArrowheads="1"/>
          </p:cNvSpPr>
          <p:nvPr/>
        </p:nvSpPr>
        <p:spPr bwMode="auto">
          <a:xfrm>
            <a:off x="7695598" y="1924050"/>
            <a:ext cx="2736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a Forma de Validação da documentação.</a:t>
            </a:r>
          </a:p>
        </p:txBody>
      </p:sp>
      <p:sp>
        <p:nvSpPr>
          <p:cNvPr id="65" name="Retângulo 64"/>
          <p:cNvSpPr/>
          <p:nvPr/>
        </p:nvSpPr>
        <p:spPr>
          <a:xfrm>
            <a:off x="7635273" y="1817688"/>
            <a:ext cx="2935287" cy="63182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6" name="Retângulo 47"/>
          <p:cNvSpPr>
            <a:spLocks noChangeArrowheads="1"/>
          </p:cNvSpPr>
          <p:nvPr/>
        </p:nvSpPr>
        <p:spPr bwMode="auto">
          <a:xfrm>
            <a:off x="2198085" y="3724275"/>
            <a:ext cx="2549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Finalizar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67" name="Retângulo 66"/>
          <p:cNvSpPr/>
          <p:nvPr/>
        </p:nvSpPr>
        <p:spPr>
          <a:xfrm>
            <a:off x="2182210" y="3613150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68" name="Conector de seta reta 49"/>
          <p:cNvCxnSpPr/>
          <p:nvPr/>
        </p:nvCxnSpPr>
        <p:spPr>
          <a:xfrm>
            <a:off x="4480910" y="3879850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Retângulo 68"/>
          <p:cNvSpPr/>
          <p:nvPr/>
        </p:nvSpPr>
        <p:spPr>
          <a:xfrm>
            <a:off x="1737710" y="2727325"/>
            <a:ext cx="5700713" cy="3365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70" name="Imagem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3423" y="1403350"/>
            <a:ext cx="5715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1" name="Conector de seta reta 45"/>
          <p:cNvCxnSpPr/>
          <p:nvPr/>
        </p:nvCxnSpPr>
        <p:spPr>
          <a:xfrm flipH="1">
            <a:off x="6270023" y="2120900"/>
            <a:ext cx="1382712" cy="73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2" name="Imagem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6285" y="3603625"/>
            <a:ext cx="1743075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3" name="Retângulo 31"/>
          <p:cNvSpPr>
            <a:spLocks noChangeArrowheads="1"/>
          </p:cNvSpPr>
          <p:nvPr/>
        </p:nvSpPr>
        <p:spPr bwMode="auto">
          <a:xfrm>
            <a:off x="2968023" y="5100638"/>
            <a:ext cx="6046787" cy="59016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200" b="1" u="sng" dirty="0">
                <a:latin typeface="Verdana" panose="020B0604030504040204" pitchFamily="34" charset="0"/>
              </a:rPr>
              <a:t>ATENÇÃO: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200" b="1" dirty="0"/>
              <a:t>NÃO É NECESSÁRIO APRESENTAR OS DOCUMENTOS NO CREA-MT OU ENVIAR VIA CORREIO. </a:t>
            </a:r>
            <a:endParaRPr lang="pt-BR" altLang="pt-BR" sz="1200" dirty="0">
              <a:latin typeface="Verdana" panose="020B0604030504040204" pitchFamily="34" charset="0"/>
            </a:endParaRPr>
          </a:p>
        </p:txBody>
      </p:sp>
      <p:pic>
        <p:nvPicPr>
          <p:cNvPr id="75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585" y="1855788"/>
            <a:ext cx="171132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Imagem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948" y="1949450"/>
            <a:ext cx="14668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43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84" y="2901830"/>
            <a:ext cx="4966832" cy="105434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33595" y="4663229"/>
            <a:ext cx="76232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(65) 3315 3002 – 3315-3024 - 3315-3042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Visite nosso Atendimento Online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www.crea-mt.org.br  </a:t>
            </a:r>
          </a:p>
        </p:txBody>
      </p:sp>
    </p:spTree>
    <p:extLst>
      <p:ext uri="{BB962C8B-B14F-4D97-AF65-F5344CB8AC3E}">
        <p14:creationId xmlns:p14="http://schemas.microsoft.com/office/powerpoint/2010/main" val="65093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44717" y="1325945"/>
            <a:ext cx="889284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INTRODUÇÃO:</a:t>
            </a:r>
          </a:p>
          <a:p>
            <a:pPr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b="0" i="0" dirty="0">
                <a:effectLst/>
                <a:highlight>
                  <a:srgbClr val="FFFFFF"/>
                </a:highlight>
                <a:latin typeface="Helvetica Neue"/>
              </a:rPr>
              <a:t>Conforme </a:t>
            </a:r>
            <a:r>
              <a:rPr lang="pt-BR" b="1" i="0" dirty="0">
                <a:effectLst/>
                <a:highlight>
                  <a:srgbClr val="FFFFFF"/>
                </a:highlight>
                <a:latin typeface="Helvetica Neue"/>
              </a:rPr>
              <a:t>Resolução nº 1.137/23 do Confea</a:t>
            </a:r>
            <a:r>
              <a:rPr lang="pt-BR" b="0" i="0" dirty="0">
                <a:effectLst/>
                <a:highlight>
                  <a:srgbClr val="FFFFFF"/>
                </a:highlight>
                <a:latin typeface="Helvetica Neue"/>
              </a:rPr>
              <a:t>, no art. 21, o cancelamento da ART deve ser requerido ao Crea pelo profissional, pela pessoa jurídica contratada ou pelo contratante, e ser instruído com o motivo da solicitação</a:t>
            </a:r>
            <a:r>
              <a:rPr lang="pt-BR" altLang="pt-BR" dirty="0">
                <a:latin typeface="Verdana" panose="020B0604030504040204" pitchFamily="34" charset="0"/>
              </a:rPr>
              <a:t>.</a:t>
            </a:r>
          </a:p>
          <a:p>
            <a:pPr algn="just">
              <a:defRPr/>
            </a:pPr>
            <a:endParaRPr lang="pt-BR" b="0" i="0" dirty="0">
              <a:solidFill>
                <a:srgbClr val="555555"/>
              </a:solidFill>
              <a:effectLst/>
              <a:highlight>
                <a:srgbClr val="FFFFFF"/>
              </a:highlight>
              <a:latin typeface="Helvetica Neue"/>
            </a:endParaRPr>
          </a:p>
          <a:p>
            <a:pPr algn="just">
              <a:defRPr/>
            </a:pPr>
            <a:r>
              <a:rPr lang="pt-BR" b="0" i="0" dirty="0">
                <a:effectLst/>
                <a:highlight>
                  <a:srgbClr val="FFFFFF"/>
                </a:highlight>
                <a:latin typeface="Helvetica Neue"/>
              </a:rPr>
              <a:t>No § 1º o pedido de cancelamento, quando requerido pelo profissional, deverá conter declaração de que o contratante e a empresa contratada foram comunicados do cancelamento e estão cientes.</a:t>
            </a:r>
            <a:br>
              <a:rPr lang="pt-BR" altLang="pt-BR" dirty="0">
                <a:latin typeface="Verdana" panose="020B0604030504040204" pitchFamily="34" charset="0"/>
              </a:rPr>
            </a:br>
            <a:br>
              <a:rPr lang="pt-BR" altLang="pt-BR" dirty="0">
                <a:latin typeface="Verdana" panose="020B0604030504040204" pitchFamily="34" charset="0"/>
              </a:rPr>
            </a:br>
            <a:endParaRPr lang="pt-BR" altLang="pt-BR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3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63655" y="497928"/>
            <a:ext cx="32099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1400" dirty="0">
              <a:latin typeface="Arial Black" panose="020B0A040201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300" dirty="0"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Acesse  através do endereço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  <a:hlinkClick r:id="rId2"/>
              </a:rPr>
              <a:t>https://ecrea.crea-mt.org.br/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</a:rPr>
              <a:t>O Portal de Serviços </a:t>
            </a:r>
            <a:r>
              <a:rPr lang="pt-BR" altLang="pt-BR" sz="1300" b="1" dirty="0" err="1">
                <a:latin typeface="Verdana" panose="020B0604030504040204" pitchFamily="34" charset="0"/>
              </a:rPr>
              <a:t>eCREA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770" y="2140578"/>
            <a:ext cx="3734321" cy="3543795"/>
          </a:xfrm>
          <a:prstGeom prst="rect">
            <a:avLst/>
          </a:prstGeom>
        </p:spPr>
      </p:pic>
      <p:sp>
        <p:nvSpPr>
          <p:cNvPr id="4" name="CaixaDeTexto 30"/>
          <p:cNvSpPr txBox="1">
            <a:spLocks noChangeArrowheads="1"/>
          </p:cNvSpPr>
          <p:nvPr/>
        </p:nvSpPr>
        <p:spPr bwMode="auto">
          <a:xfrm>
            <a:off x="1356832" y="3498138"/>
            <a:ext cx="3105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rgbClr val="C00000"/>
                </a:solidFill>
                <a:latin typeface="Verdana" panose="020B0604030504040204" pitchFamily="34" charset="0"/>
              </a:rPr>
              <a:t>Senha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3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Informe seu CPF e senha.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Clique em Entrar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23554"/>
          <p:cNvCxnSpPr/>
          <p:nvPr/>
        </p:nvCxnSpPr>
        <p:spPr>
          <a:xfrm>
            <a:off x="4000020" y="4069638"/>
            <a:ext cx="1174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7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864" y="2556049"/>
            <a:ext cx="6093222" cy="1795326"/>
          </a:xfrm>
          <a:prstGeom prst="rect">
            <a:avLst/>
          </a:prstGeom>
        </p:spPr>
      </p:pic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679067" y="2967075"/>
            <a:ext cx="32400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Perfil de Acesso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Grupo de Acesso: Externo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Perfil: Profissional do Sistema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5"/>
          <p:cNvCxnSpPr/>
          <p:nvPr/>
        </p:nvCxnSpPr>
        <p:spPr>
          <a:xfrm flipV="1">
            <a:off x="2974428" y="3453713"/>
            <a:ext cx="2606565" cy="351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1409426" y="484462"/>
            <a:ext cx="9157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Caso apareça a tela seguinte, escolha a opção “EXTERNO” e “Profissional do sistema”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5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11" y="1137311"/>
            <a:ext cx="6140448" cy="2941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tângulo 2"/>
          <p:cNvSpPr/>
          <p:nvPr/>
        </p:nvSpPr>
        <p:spPr>
          <a:xfrm>
            <a:off x="6516414" y="426163"/>
            <a:ext cx="4740166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1 - Clique sobre a aba Atendimento e Depois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Solicitação Pessoa Física</a:t>
            </a:r>
          </a:p>
        </p:txBody>
      </p:sp>
      <p:cxnSp>
        <p:nvCxnSpPr>
          <p:cNvPr id="6" name="Conector de seta reta 21"/>
          <p:cNvCxnSpPr>
            <a:stCxn id="3" idx="2"/>
          </p:cNvCxnSpPr>
          <p:nvPr/>
        </p:nvCxnSpPr>
        <p:spPr>
          <a:xfrm flipH="1">
            <a:off x="3867807" y="887828"/>
            <a:ext cx="5018690" cy="7641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187" y="3090042"/>
            <a:ext cx="3447393" cy="31160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tângulo 9"/>
          <p:cNvSpPr/>
          <p:nvPr/>
        </p:nvSpPr>
        <p:spPr>
          <a:xfrm>
            <a:off x="7926716" y="2551087"/>
            <a:ext cx="3212334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2 – Depois, clique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NOVA</a:t>
            </a:r>
          </a:p>
        </p:txBody>
      </p:sp>
      <p:cxnSp>
        <p:nvCxnSpPr>
          <p:cNvPr id="11" name="Conector de seta reta 21"/>
          <p:cNvCxnSpPr/>
          <p:nvPr/>
        </p:nvCxnSpPr>
        <p:spPr>
          <a:xfrm flipH="1">
            <a:off x="7998373" y="2828087"/>
            <a:ext cx="2364827" cy="25006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2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98" y="1895474"/>
            <a:ext cx="9511040" cy="323549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5" name="CaixaDeTexto 1"/>
          <p:cNvSpPr txBox="1">
            <a:spLocks noChangeArrowheads="1"/>
          </p:cNvSpPr>
          <p:nvPr/>
        </p:nvSpPr>
        <p:spPr bwMode="auto">
          <a:xfrm>
            <a:off x="1" y="716383"/>
            <a:ext cx="121079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00000"/>
                </a:solidFill>
                <a:latin typeface="Verdana" panose="020B0604030504040204" pitchFamily="34" charset="0"/>
              </a:rPr>
              <a:t>Consulta solicitação de Pessoa Física</a:t>
            </a:r>
          </a:p>
        </p:txBody>
      </p:sp>
      <p:cxnSp>
        <p:nvCxnSpPr>
          <p:cNvPr id="7" name="Conector de seta reta 23"/>
          <p:cNvCxnSpPr/>
          <p:nvPr/>
        </p:nvCxnSpPr>
        <p:spPr>
          <a:xfrm flipH="1" flipV="1">
            <a:off x="1641202" y="5150347"/>
            <a:ext cx="1012879" cy="534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030014" y="4816311"/>
            <a:ext cx="611188" cy="31466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654081" y="5447972"/>
            <a:ext cx="1993900" cy="417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566933" y="5513144"/>
            <a:ext cx="20810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Clique sobre “</a:t>
            </a:r>
            <a:r>
              <a:rPr lang="pt-BR" altLang="pt-BR" sz="105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Nova</a:t>
            </a:r>
            <a:r>
              <a:rPr lang="pt-BR" altLang="pt-BR" sz="105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”.</a:t>
            </a: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144187" y="1876098"/>
            <a:ext cx="3250543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pt-BR" altLang="pt-BR" sz="105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6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5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926" y="2146063"/>
            <a:ext cx="62103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928328" y="497928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7" name="Conector de seta reta 23"/>
          <p:cNvCxnSpPr>
            <a:stCxn id="8" idx="2"/>
          </p:cNvCxnSpPr>
          <p:nvPr/>
        </p:nvCxnSpPr>
        <p:spPr>
          <a:xfrm flipH="1">
            <a:off x="7708088" y="2228613"/>
            <a:ext cx="1614488" cy="1687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7949388" y="1811101"/>
            <a:ext cx="2746375" cy="41751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" name="CaixaDeTexto 10"/>
          <p:cNvSpPr txBox="1">
            <a:spLocks noChangeArrowheads="1"/>
          </p:cNvSpPr>
          <p:nvPr/>
        </p:nvSpPr>
        <p:spPr bwMode="auto">
          <a:xfrm>
            <a:off x="7934306" y="1881014"/>
            <a:ext cx="27765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“</a:t>
            </a:r>
            <a:r>
              <a:rPr lang="pt-BR" altLang="pt-BR" sz="1100" b="1">
                <a:latin typeface="Verdana" panose="020B0604030504040204" pitchFamily="34" charset="0"/>
              </a:rPr>
              <a:t>Cancelamento de ART</a:t>
            </a:r>
            <a:r>
              <a:rPr lang="pt-BR" altLang="pt-BR" sz="1100">
                <a:latin typeface="Verdana" panose="020B0604030504040204" pitchFamily="34" charset="0"/>
              </a:rPr>
              <a:t>”</a:t>
            </a:r>
          </a:p>
        </p:txBody>
      </p:sp>
      <p:pic>
        <p:nvPicPr>
          <p:cNvPr id="10" name="Imagem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176" y="5336938"/>
            <a:ext cx="2209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36"/>
          <p:cNvSpPr>
            <a:spLocks noChangeArrowheads="1"/>
          </p:cNvSpPr>
          <p:nvPr/>
        </p:nvSpPr>
        <p:spPr bwMode="auto">
          <a:xfrm>
            <a:off x="3104367" y="5430600"/>
            <a:ext cx="25511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Salvar e Avançar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146407" y="5305188"/>
            <a:ext cx="2305050" cy="4714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3" name="CaixaDeTexto 1"/>
          <p:cNvSpPr txBox="1">
            <a:spLocks noChangeArrowheads="1"/>
          </p:cNvSpPr>
          <p:nvPr/>
        </p:nvSpPr>
        <p:spPr bwMode="auto">
          <a:xfrm>
            <a:off x="0" y="579438"/>
            <a:ext cx="12192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</a:t>
            </a:r>
          </a:p>
        </p:txBody>
      </p:sp>
      <p:cxnSp>
        <p:nvCxnSpPr>
          <p:cNvPr id="14" name="Conector de seta reta 28"/>
          <p:cNvCxnSpPr/>
          <p:nvPr/>
        </p:nvCxnSpPr>
        <p:spPr>
          <a:xfrm>
            <a:off x="5576076" y="5540932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22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2072126" y="2905071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pic>
        <p:nvPicPr>
          <p:cNvPr id="6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676" y="1749371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7"/>
          <p:cNvSpPr>
            <a:spLocks noChangeArrowheads="1"/>
          </p:cNvSpPr>
          <p:nvPr/>
        </p:nvSpPr>
        <p:spPr bwMode="auto">
          <a:xfrm>
            <a:off x="2121338" y="2852683"/>
            <a:ext cx="28622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o motivo do cancelamento.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738" y="830208"/>
            <a:ext cx="6086475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tângulo 8"/>
          <p:cNvSpPr/>
          <p:nvPr/>
        </p:nvSpPr>
        <p:spPr>
          <a:xfrm>
            <a:off x="1953063" y="2030358"/>
            <a:ext cx="6061075" cy="3238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0" name="Conector de seta reta 23"/>
          <p:cNvCxnSpPr/>
          <p:nvPr/>
        </p:nvCxnSpPr>
        <p:spPr>
          <a:xfrm>
            <a:off x="1953063" y="2354208"/>
            <a:ext cx="0" cy="422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1929251" y="2805058"/>
            <a:ext cx="3381375" cy="3190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0426" y="3725808"/>
            <a:ext cx="2247900" cy="51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tângulo 12"/>
          <p:cNvSpPr/>
          <p:nvPr/>
        </p:nvSpPr>
        <p:spPr>
          <a:xfrm>
            <a:off x="3642163" y="3748033"/>
            <a:ext cx="1009650" cy="49212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5778938" y="2971746"/>
            <a:ext cx="3697288" cy="45243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5" name="Conector de seta reta 26"/>
          <p:cNvCxnSpPr/>
          <p:nvPr/>
        </p:nvCxnSpPr>
        <p:spPr>
          <a:xfrm flipH="1">
            <a:off x="4651813" y="3178121"/>
            <a:ext cx="1108075" cy="569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tângulo 7"/>
          <p:cNvSpPr>
            <a:spLocks noChangeArrowheads="1"/>
          </p:cNvSpPr>
          <p:nvPr/>
        </p:nvSpPr>
        <p:spPr bwMode="auto">
          <a:xfrm>
            <a:off x="5783701" y="3022546"/>
            <a:ext cx="36988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Pesquisar</a:t>
            </a:r>
            <a:r>
              <a:rPr lang="pt-BR" altLang="pt-BR" sz="1100">
                <a:latin typeface="Verdana" panose="020B0604030504040204" pitchFamily="34" charset="0"/>
              </a:rPr>
              <a:t>” para selecionar a ART a ser cancelada.</a:t>
            </a: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751" y="4410021"/>
            <a:ext cx="4667250" cy="101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676" y="4419546"/>
            <a:ext cx="10668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838" y="4827533"/>
            <a:ext cx="1131888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88" y="4811658"/>
            <a:ext cx="14192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188" y="5143446"/>
            <a:ext cx="107315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838" y="5133921"/>
            <a:ext cx="1150938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tângulo 22"/>
          <p:cNvSpPr/>
          <p:nvPr/>
        </p:nvSpPr>
        <p:spPr>
          <a:xfrm>
            <a:off x="2527738" y="5081533"/>
            <a:ext cx="5265738" cy="4000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4" name="Conector de seta reta 40"/>
          <p:cNvCxnSpPr>
            <a:stCxn id="25" idx="2"/>
          </p:cNvCxnSpPr>
          <p:nvPr/>
        </p:nvCxnSpPr>
        <p:spPr>
          <a:xfrm flipH="1">
            <a:off x="7780776" y="4751333"/>
            <a:ext cx="1384300" cy="538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Retângulo 24"/>
          <p:cNvSpPr/>
          <p:nvPr/>
        </p:nvSpPr>
        <p:spPr>
          <a:xfrm>
            <a:off x="8107801" y="4465583"/>
            <a:ext cx="2112962" cy="2857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6" name="Retângulo 7"/>
          <p:cNvSpPr>
            <a:spLocks noChangeArrowheads="1"/>
          </p:cNvSpPr>
          <p:nvPr/>
        </p:nvSpPr>
        <p:spPr bwMode="auto">
          <a:xfrm>
            <a:off x="8117326" y="4470346"/>
            <a:ext cx="3698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Selecione a ART na lista</a:t>
            </a: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40751" y="6043558"/>
            <a:ext cx="2219325" cy="44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Retângulo 7"/>
          <p:cNvSpPr>
            <a:spLocks noChangeArrowheads="1"/>
          </p:cNvSpPr>
          <p:nvPr/>
        </p:nvSpPr>
        <p:spPr bwMode="auto">
          <a:xfrm>
            <a:off x="2584888" y="5619696"/>
            <a:ext cx="36988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“Salvar e Avançar”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2584888" y="5597471"/>
            <a:ext cx="2220913" cy="3048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0" name="Conector de seta reta 31"/>
          <p:cNvCxnSpPr>
            <a:stCxn id="29" idx="2"/>
            <a:endCxn id="31" idx="1"/>
          </p:cNvCxnSpPr>
          <p:nvPr/>
        </p:nvCxnSpPr>
        <p:spPr>
          <a:xfrm>
            <a:off x="3696138" y="5902271"/>
            <a:ext cx="1290638" cy="349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4986776" y="6021333"/>
            <a:ext cx="1406525" cy="460375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22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203114" y="144974"/>
            <a:ext cx="2071687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2313864" y="2699262"/>
            <a:ext cx="7632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800"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3861676" y="152912"/>
            <a:ext cx="4537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pt-BR" altLang="pt-BR" sz="1400"/>
              <a:t> 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014" y="2389699"/>
            <a:ext cx="10493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501" y="2399224"/>
            <a:ext cx="86995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414" y="1543562"/>
            <a:ext cx="25590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351" y="1589599"/>
            <a:ext cx="15843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4052176" y="3758124"/>
            <a:ext cx="2798763" cy="8429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Retângulo 7"/>
          <p:cNvSpPr>
            <a:spLocks noChangeArrowheads="1"/>
          </p:cNvSpPr>
          <p:nvPr/>
        </p:nvSpPr>
        <p:spPr bwMode="auto">
          <a:xfrm>
            <a:off x="3988676" y="3912112"/>
            <a:ext cx="28622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diretamente sobre </a:t>
            </a:r>
            <a:r>
              <a:rPr lang="pt-BR" altLang="pt-BR" sz="1100" b="1">
                <a:latin typeface="Verdana" panose="020B0604030504040204" pitchFamily="34" charset="0"/>
              </a:rPr>
              <a:t>Pesquisar</a:t>
            </a:r>
            <a:r>
              <a:rPr lang="pt-BR" altLang="pt-BR" sz="1100">
                <a:latin typeface="Verdana" panose="020B0604030504040204" pitchFamily="34" charset="0"/>
              </a:rPr>
              <a:t> e aguarde o carregamento da lista com as ART’s.</a:t>
            </a:r>
          </a:p>
        </p:txBody>
      </p:sp>
      <p:cxnSp>
        <p:nvCxnSpPr>
          <p:cNvPr id="13" name="Conector de seta reta 23"/>
          <p:cNvCxnSpPr>
            <a:stCxn id="11" idx="1"/>
          </p:cNvCxnSpPr>
          <p:nvPr/>
        </p:nvCxnSpPr>
        <p:spPr>
          <a:xfrm flipH="1" flipV="1">
            <a:off x="2817101" y="3529524"/>
            <a:ext cx="1235075" cy="649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4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351" y="1780099"/>
            <a:ext cx="578326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m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064" y="2069024"/>
            <a:ext cx="57626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m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89" y="2370649"/>
            <a:ext cx="576421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m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351" y="2629412"/>
            <a:ext cx="5764213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m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01" y="2900874"/>
            <a:ext cx="576421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m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26" y="3215199"/>
            <a:ext cx="57626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m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939" y="3485074"/>
            <a:ext cx="5764212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39" y="1795974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39" y="2319849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414" y="2688149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m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414" y="2964374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m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276" y="3197737"/>
            <a:ext cx="7524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m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914" y="3499362"/>
            <a:ext cx="9429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tângulo 26"/>
          <p:cNvSpPr/>
          <p:nvPr/>
        </p:nvSpPr>
        <p:spPr>
          <a:xfrm>
            <a:off x="1702676" y="2015049"/>
            <a:ext cx="9036050" cy="29051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9011526" y="4150237"/>
            <a:ext cx="1223963" cy="45085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0" name="Image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1133987"/>
            <a:ext cx="91440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m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26" y="2040449"/>
            <a:ext cx="28384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CaixaDeTexto 27"/>
          <p:cNvSpPr txBox="1">
            <a:spLocks noChangeArrowheads="1"/>
          </p:cNvSpPr>
          <p:nvPr/>
        </p:nvSpPr>
        <p:spPr bwMode="auto">
          <a:xfrm>
            <a:off x="3537826" y="5010662"/>
            <a:ext cx="273685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Procure e anexe documentos </a:t>
            </a:r>
            <a:r>
              <a:rPr lang="pt-BR" altLang="pt-BR" sz="1100">
                <a:latin typeface="Verdana" panose="020B0604030504040204" pitchFamily="34" charset="0"/>
              </a:rPr>
              <a:t>para comprovação </a:t>
            </a:r>
            <a:r>
              <a:rPr lang="pt-BR" altLang="pt-BR" sz="1100" dirty="0">
                <a:latin typeface="Verdana" panose="020B0604030504040204" pitchFamily="34" charset="0"/>
              </a:rPr>
              <a:t>depois 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Enviar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3464801" y="4991612"/>
            <a:ext cx="2936875" cy="63023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1891589" y="4547112"/>
            <a:ext cx="603250" cy="22383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5" name="Conector de seta reta 45"/>
          <p:cNvCxnSpPr>
            <a:stCxn id="33" idx="1"/>
          </p:cNvCxnSpPr>
          <p:nvPr/>
        </p:nvCxnSpPr>
        <p:spPr>
          <a:xfrm flipH="1" flipV="1">
            <a:off x="2494839" y="4786824"/>
            <a:ext cx="969962" cy="519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6" name="Imagem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189" y="5734562"/>
            <a:ext cx="2209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tângulo 47"/>
          <p:cNvSpPr>
            <a:spLocks noChangeArrowheads="1"/>
          </p:cNvSpPr>
          <p:nvPr/>
        </p:nvSpPr>
        <p:spPr bwMode="auto">
          <a:xfrm>
            <a:off x="3021889" y="5913949"/>
            <a:ext cx="2551112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Salvar e Avançar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3063164" y="5734562"/>
            <a:ext cx="2305050" cy="4714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9" name="Conector de seta reta 49"/>
          <p:cNvCxnSpPr>
            <a:endCxn id="36" idx="1"/>
          </p:cNvCxnSpPr>
          <p:nvPr/>
        </p:nvCxnSpPr>
        <p:spPr>
          <a:xfrm>
            <a:off x="5387264" y="5958399"/>
            <a:ext cx="10509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" name="Imagem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376" y="1200662"/>
            <a:ext cx="34385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m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76" y="802199"/>
            <a:ext cx="50577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Imagem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26" y="1514787"/>
            <a:ext cx="28384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900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321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  <vt:variant>
        <vt:lpstr>Apresentações personalizadas</vt:lpstr>
      </vt:variant>
      <vt:variant>
        <vt:i4>1</vt:i4>
      </vt:variant>
    </vt:vector>
  </HeadingPairs>
  <TitlesOfParts>
    <vt:vector size="20" baseType="lpstr">
      <vt:lpstr>Arial</vt:lpstr>
      <vt:lpstr>Arial Black</vt:lpstr>
      <vt:lpstr>Arial Rounded MT Bold</vt:lpstr>
      <vt:lpstr>Calibri</vt:lpstr>
      <vt:lpstr>Helvetica Neue</vt:lpstr>
      <vt:lpstr>Tahoma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BRENDA GUIMARAES DE MORAES</dc:creator>
  <cp:lastModifiedBy>RENILDA ALCANTARA KOHLHASE</cp:lastModifiedBy>
  <cp:revision>174</cp:revision>
  <dcterms:created xsi:type="dcterms:W3CDTF">2017-04-03T17:36:34Z</dcterms:created>
  <dcterms:modified xsi:type="dcterms:W3CDTF">2024-06-26T14:24:52Z</dcterms:modified>
</cp:coreProperties>
</file>