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8" r:id="rId2"/>
    <p:sldId id="279" r:id="rId3"/>
    <p:sldId id="280" r:id="rId4"/>
    <p:sldId id="291" r:id="rId5"/>
    <p:sldId id="292" r:id="rId6"/>
    <p:sldId id="302" r:id="rId7"/>
    <p:sldId id="301" r:id="rId8"/>
    <p:sldId id="296" r:id="rId9"/>
    <p:sldId id="297" r:id="rId10"/>
    <p:sldId id="298" r:id="rId11"/>
    <p:sldId id="299" r:id="rId12"/>
    <p:sldId id="295" r:id="rId13"/>
  </p:sldIdLst>
  <p:sldSz cx="12192000" cy="6858000"/>
  <p:notesSz cx="6858000" cy="9144000"/>
  <p:custShowLst>
    <p:custShow name="Apresentação personalizada 1" id="0">
      <p:sldLst/>
    </p:custShow>
  </p:custShowLst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1" autoAdjust="0"/>
    <p:restoredTop sz="95501" autoAdjust="0"/>
  </p:normalViewPr>
  <p:slideViewPr>
    <p:cSldViewPr snapToGrid="0">
      <p:cViewPr varScale="1">
        <p:scale>
          <a:sx n="113" d="100"/>
          <a:sy n="113" d="100"/>
        </p:scale>
        <p:origin x="59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585E7-EA89-484A-857B-5F88C4E57AB5}" type="datetimeFigureOut">
              <a:rPr lang="pt-BR" smtClean="0"/>
              <a:t>26/06/2024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0B8429-CF89-4CAB-A8CF-2F3741430AD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74522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12983" y="2247440"/>
            <a:ext cx="9144000" cy="869855"/>
          </a:xfrm>
        </p:spPr>
        <p:txBody>
          <a:bodyPr anchor="b">
            <a:normAutofit/>
          </a:bodyPr>
          <a:lstStyle>
            <a:lvl1pPr algn="ctr">
              <a:defRPr sz="5000" baseline="0"/>
            </a:lvl1pPr>
          </a:lstStyle>
          <a:p>
            <a:r>
              <a:rPr lang="pt-BR" dirty="0"/>
              <a:t>ESCREVA O SEU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12983" y="3734240"/>
            <a:ext cx="9144000" cy="540304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437512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Clique para editar 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2998AC-5DE3-41CE-A26D-AE3EF76F5A46}" type="datetimeFigureOut">
              <a:rPr lang="pt-BR" smtClean="0"/>
              <a:t>26/06/2024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73139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Imagem 1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2573" y="2171"/>
            <a:ext cx="1569154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ESCREVA O SEU TÍTULO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/>
              <a:t>Tópico principal</a:t>
            </a:r>
          </a:p>
          <a:p>
            <a:pPr lvl="1"/>
            <a:r>
              <a:rPr lang="pt-BR" dirty="0" err="1"/>
              <a:t>Subtópico</a:t>
            </a:r>
            <a:endParaRPr lang="pt-BR" dirty="0"/>
          </a:p>
          <a:p>
            <a:pPr lvl="2"/>
            <a:r>
              <a:rPr lang="pt-BR" dirty="0"/>
              <a:t>Se houver </a:t>
            </a:r>
            <a:r>
              <a:rPr lang="pt-BR" dirty="0" err="1"/>
              <a:t>subtópico</a:t>
            </a:r>
            <a:r>
              <a:rPr lang="pt-BR" dirty="0"/>
              <a:t> do </a:t>
            </a:r>
            <a:r>
              <a:rPr lang="pt-BR" dirty="0" err="1"/>
              <a:t>subtópico</a:t>
            </a:r>
            <a:r>
              <a:rPr lang="pt-BR" dirty="0"/>
              <a:t>.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11900"/>
            <a:ext cx="2996588" cy="447455"/>
          </a:xfrm>
          <a:prstGeom prst="rect">
            <a:avLst/>
          </a:prstGeom>
        </p:spPr>
      </p:pic>
      <p:sp>
        <p:nvSpPr>
          <p:cNvPr id="20" name="Retângulo 19"/>
          <p:cNvSpPr/>
          <p:nvPr userDrawn="1"/>
        </p:nvSpPr>
        <p:spPr>
          <a:xfrm>
            <a:off x="-3" y="0"/>
            <a:ext cx="517795" cy="6858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8173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5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Arial Rounded MT Bold" panose="020F0704030504030204" pitchFamily="34" charset="0"/>
          <a:ea typeface="Tahoma" panose="020B0604030504040204" pitchFamily="34" charset="0"/>
          <a:cs typeface="Tahom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ecrea.creamt.org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677" y="2516276"/>
            <a:ext cx="3832631" cy="813576"/>
          </a:xfrm>
          <a:prstGeom prst="rect">
            <a:avLst/>
          </a:prstGeom>
        </p:spPr>
      </p:pic>
      <p:sp>
        <p:nvSpPr>
          <p:cNvPr id="7" name="Retângulo 6"/>
          <p:cNvSpPr/>
          <p:nvPr/>
        </p:nvSpPr>
        <p:spPr>
          <a:xfrm>
            <a:off x="4404459" y="5346402"/>
            <a:ext cx="29626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SISTEMA </a:t>
            </a:r>
            <a:r>
              <a:rPr lang="pt-BR" sz="240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eCREA</a:t>
            </a:r>
            <a:endParaRPr lang="pt-BR" sz="24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984938" y="3799518"/>
            <a:ext cx="6096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COMO SOLICITAR REGISTRO DE ATESTADO</a:t>
            </a:r>
          </a:p>
        </p:txBody>
      </p:sp>
    </p:spTree>
    <p:extLst>
      <p:ext uri="{BB962C8B-B14F-4D97-AF65-F5344CB8AC3E}">
        <p14:creationId xmlns:p14="http://schemas.microsoft.com/office/powerpoint/2010/main" val="162003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1885" y="1297090"/>
            <a:ext cx="7433113" cy="3079887"/>
          </a:xfrm>
          <a:prstGeom prst="rect">
            <a:avLst/>
          </a:prstGeom>
        </p:spPr>
      </p:pic>
      <p:sp>
        <p:nvSpPr>
          <p:cNvPr id="5" name="CaixaDeTexto 27"/>
          <p:cNvSpPr txBox="1">
            <a:spLocks noChangeArrowheads="1"/>
          </p:cNvSpPr>
          <p:nvPr/>
        </p:nvSpPr>
        <p:spPr bwMode="auto">
          <a:xfrm>
            <a:off x="2791592" y="4696036"/>
            <a:ext cx="2736850" cy="6000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1 - Procure e anexe todas as páginas do atestado e depois clique em “</a:t>
            </a:r>
            <a:r>
              <a:rPr lang="pt-BR" altLang="pt-BR" sz="1100" b="1" dirty="0">
                <a:latin typeface="Verdana" panose="020B0604030504040204" pitchFamily="34" charset="0"/>
              </a:rPr>
              <a:t>Enviar</a:t>
            </a:r>
            <a:r>
              <a:rPr lang="pt-BR" altLang="pt-BR" sz="1100" dirty="0">
                <a:latin typeface="Verdana" panose="020B0604030504040204" pitchFamily="34" charset="0"/>
              </a:rPr>
              <a:t>”.</a:t>
            </a:r>
          </a:p>
        </p:txBody>
      </p:sp>
      <p:pic>
        <p:nvPicPr>
          <p:cNvPr id="6" name="Imagem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2945" y="5599323"/>
            <a:ext cx="2209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47"/>
          <p:cNvSpPr>
            <a:spLocks noChangeArrowheads="1"/>
          </p:cNvSpPr>
          <p:nvPr/>
        </p:nvSpPr>
        <p:spPr bwMode="auto">
          <a:xfrm>
            <a:off x="3229578" y="5637365"/>
            <a:ext cx="2822084" cy="26161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2 - Clique em “</a:t>
            </a:r>
            <a:r>
              <a:rPr lang="pt-BR" altLang="pt-BR" sz="1100" b="1" dirty="0">
                <a:latin typeface="Verdana" panose="020B0604030504040204" pitchFamily="34" charset="0"/>
              </a:rPr>
              <a:t>Salvar e Avançar</a:t>
            </a:r>
            <a:r>
              <a:rPr lang="pt-BR" altLang="pt-BR" sz="1100" dirty="0">
                <a:latin typeface="Verdana" panose="020B0604030504040204" pitchFamily="34" charset="0"/>
              </a:rPr>
              <a:t>”.</a:t>
            </a:r>
          </a:p>
        </p:txBody>
      </p:sp>
      <p:cxnSp>
        <p:nvCxnSpPr>
          <p:cNvPr id="8" name="Conector de seta reta 33"/>
          <p:cNvCxnSpPr>
            <a:stCxn id="7" idx="3"/>
          </p:cNvCxnSpPr>
          <p:nvPr/>
        </p:nvCxnSpPr>
        <p:spPr>
          <a:xfrm>
            <a:off x="6051662" y="5768170"/>
            <a:ext cx="1077966" cy="1045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Conector de seta reta 33"/>
          <p:cNvCxnSpPr>
            <a:stCxn id="5" idx="1"/>
          </p:cNvCxnSpPr>
          <p:nvPr/>
        </p:nvCxnSpPr>
        <p:spPr>
          <a:xfrm flipH="1" flipV="1">
            <a:off x="2135681" y="4238255"/>
            <a:ext cx="655911" cy="7578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Retângulo 1"/>
          <p:cNvSpPr>
            <a:spLocks noChangeArrowheads="1"/>
          </p:cNvSpPr>
          <p:nvPr/>
        </p:nvSpPr>
        <p:spPr bwMode="auto">
          <a:xfrm>
            <a:off x="0" y="377942"/>
            <a:ext cx="1219199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600" b="1" dirty="0">
                <a:solidFill>
                  <a:srgbClr val="C00000"/>
                </a:solidFill>
                <a:latin typeface="Verdana" panose="020B0604030504040204" pitchFamily="34" charset="0"/>
              </a:rPr>
              <a:t>Solicitação de Serviço Pessoa Física Anexo(s)</a:t>
            </a:r>
          </a:p>
        </p:txBody>
      </p:sp>
    </p:spTree>
    <p:extLst>
      <p:ext uri="{BB962C8B-B14F-4D97-AF65-F5344CB8AC3E}">
        <p14:creationId xmlns:p14="http://schemas.microsoft.com/office/powerpoint/2010/main" val="885336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3" name="CaixaDeTexto 27"/>
          <p:cNvSpPr txBox="1">
            <a:spLocks noChangeArrowheads="1"/>
          </p:cNvSpPr>
          <p:nvPr/>
        </p:nvSpPr>
        <p:spPr bwMode="auto">
          <a:xfrm>
            <a:off x="8026125" y="1746741"/>
            <a:ext cx="3776991" cy="26161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Selecione a Forma de Validação da documentação.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0379" y="1151101"/>
            <a:ext cx="5715000" cy="1714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2616" y="3351376"/>
            <a:ext cx="1743075" cy="47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tângulo 31"/>
          <p:cNvSpPr>
            <a:spLocks noChangeArrowheads="1"/>
          </p:cNvSpPr>
          <p:nvPr/>
        </p:nvSpPr>
        <p:spPr bwMode="auto">
          <a:xfrm>
            <a:off x="1980379" y="4996300"/>
            <a:ext cx="8671034" cy="919482"/>
          </a:xfrm>
          <a:prstGeom prst="rect">
            <a:avLst/>
          </a:prstGeom>
          <a:solidFill>
            <a:srgbClr val="FFC000"/>
          </a:solidFill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1100" b="1" u="sng" dirty="0">
                <a:latin typeface="Verdana" panose="020B0604030504040204" pitchFamily="34" charset="0"/>
              </a:rPr>
              <a:t>ATENÇÃO:</a:t>
            </a:r>
            <a:endParaRPr lang="pt-BR" altLang="pt-BR" sz="1100" dirty="0">
              <a:latin typeface="Verdana" panose="020B0604030504040204" pitchFamily="34" charset="0"/>
            </a:endParaRPr>
          </a:p>
          <a:p>
            <a:pPr algn="just">
              <a:lnSpc>
                <a:spcPct val="107000"/>
              </a:lnSpc>
              <a:spcBef>
                <a:spcPct val="0"/>
              </a:spcBef>
              <a:spcAft>
                <a:spcPts val="800"/>
              </a:spcAft>
              <a:buFontTx/>
              <a:buNone/>
            </a:pPr>
            <a:r>
              <a:rPr lang="pt-BR" altLang="pt-BR" sz="1100" b="1" dirty="0">
                <a:latin typeface="Verdana" panose="020B0604030504040204" pitchFamily="34" charset="0"/>
              </a:rPr>
              <a:t>APÓS A FINALIZAÇÃO DA SOLICITAÇÃO, O ORIGINAL DO ATESTADO DEVERÁ SER OBRIGATORIAMENTE APRESENTADO EM UMA UNIDADE DO CREA OU ENVIADO PELOS CORREIOS E SERÁ DEVOLVIDO DEVIDAMENTE REGISTRADO APÓS A APROVAÇÃO.</a:t>
            </a:r>
            <a:endParaRPr lang="pt-BR" altLang="pt-BR" sz="1100" dirty="0">
              <a:latin typeface="Verdana" panose="020B0604030504040204" pitchFamily="34" charset="0"/>
            </a:endParaRPr>
          </a:p>
        </p:txBody>
      </p:sp>
      <p:sp>
        <p:nvSpPr>
          <p:cNvPr id="9" name="Retângulo 47"/>
          <p:cNvSpPr>
            <a:spLocks noChangeArrowheads="1"/>
          </p:cNvSpPr>
          <p:nvPr/>
        </p:nvSpPr>
        <p:spPr bwMode="auto">
          <a:xfrm>
            <a:off x="1980379" y="3443450"/>
            <a:ext cx="2549525" cy="26193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Clique em “</a:t>
            </a:r>
            <a:r>
              <a:rPr lang="pt-BR" altLang="pt-BR" sz="1100" b="1" dirty="0">
                <a:latin typeface="Verdana" panose="020B0604030504040204" pitchFamily="34" charset="0"/>
              </a:rPr>
              <a:t>Finalizar</a:t>
            </a:r>
            <a:r>
              <a:rPr lang="pt-BR" altLang="pt-BR" sz="1100" dirty="0">
                <a:latin typeface="Verdana" panose="020B0604030504040204" pitchFamily="34" charset="0"/>
              </a:rPr>
              <a:t>”.</a:t>
            </a:r>
          </a:p>
        </p:txBody>
      </p:sp>
      <p:cxnSp>
        <p:nvCxnSpPr>
          <p:cNvPr id="10" name="Conector de seta reta 33"/>
          <p:cNvCxnSpPr>
            <a:stCxn id="9" idx="3"/>
            <a:endCxn id="7" idx="1"/>
          </p:cNvCxnSpPr>
          <p:nvPr/>
        </p:nvCxnSpPr>
        <p:spPr>
          <a:xfrm>
            <a:off x="4529904" y="3574419"/>
            <a:ext cx="1382712" cy="1508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Conector de seta reta 33"/>
          <p:cNvCxnSpPr/>
          <p:nvPr/>
        </p:nvCxnSpPr>
        <p:spPr>
          <a:xfrm flipH="1">
            <a:off x="5475889" y="1885581"/>
            <a:ext cx="2550236" cy="72071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0210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584" y="2901830"/>
            <a:ext cx="4966832" cy="1054340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2333591" y="4671696"/>
            <a:ext cx="764860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(65) 3315 3002 – 3315-3024 - 3315-3042</a:t>
            </a:r>
          </a:p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Visite nosso Atendimento Online</a:t>
            </a:r>
          </a:p>
          <a:p>
            <a:pPr algn="ctr">
              <a:defRPr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www.crea-mt.org.br </a:t>
            </a:r>
          </a:p>
        </p:txBody>
      </p:sp>
    </p:spTree>
    <p:extLst>
      <p:ext uri="{BB962C8B-B14F-4D97-AF65-F5344CB8AC3E}">
        <p14:creationId xmlns:p14="http://schemas.microsoft.com/office/powerpoint/2010/main" val="650930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1871498" y="1567848"/>
            <a:ext cx="934304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OBJETIVO:</a:t>
            </a:r>
          </a:p>
          <a:p>
            <a:pPr algn="ctr">
              <a:defRPr/>
            </a:pPr>
            <a:endParaRPr lang="pt-BR" sz="3600" b="1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endParaRPr lang="pt-BR" dirty="0">
              <a:solidFill>
                <a:schemeClr val="tx2">
                  <a:lumMod val="60000"/>
                  <a:lumOff val="40000"/>
                </a:schemeClr>
              </a:solidFill>
              <a:latin typeface="Arial Black" pitchFamily="34" charset="0"/>
              <a:cs typeface="Arial" charset="0"/>
            </a:endParaRPr>
          </a:p>
          <a:p>
            <a:pPr algn="ctr">
              <a:defRPr/>
            </a:pP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Apresentar os procedimentos para Registro de Atestado pelo Portal </a:t>
            </a:r>
            <a:r>
              <a:rPr lang="pt-BR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eCREA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>
              <a:defRPr/>
            </a:pPr>
            <a:endParaRPr lang="pt-BR" dirty="0">
              <a:latin typeface="Arial Black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308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744717" y="1325945"/>
            <a:ext cx="8892847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INTRODUÇÃO:</a:t>
            </a:r>
          </a:p>
          <a:p>
            <a:pPr>
              <a:defRPr/>
            </a:pPr>
            <a:endParaRPr lang="pt-BR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pt-BR" altLang="pt-BR" dirty="0">
                <a:latin typeface="Verdana" panose="020B0604030504040204" pitchFamily="34" charset="0"/>
              </a:rPr>
              <a:t>O Atestado de Capacidade Técnica é a declaração fornecida pela contratante da obra ou serviço, que é fornecida pela pessoa física ou jurídica, de direito público ou privado e que atesta a execução da obra ou a prestação do serviço e identifica seus elementos quantitativos e qualitativos, o local e o período de execução, os responsáveis técnicos envolvidos e as atividades técnicas executadas.</a:t>
            </a:r>
            <a:br>
              <a:rPr lang="pt-BR" altLang="pt-BR" dirty="0">
                <a:latin typeface="Verdana" panose="020B0604030504040204" pitchFamily="34" charset="0"/>
              </a:rPr>
            </a:br>
            <a:br>
              <a:rPr lang="pt-BR" altLang="pt-BR" dirty="0">
                <a:latin typeface="Verdana" panose="020B0604030504040204" pitchFamily="34" charset="0"/>
              </a:rPr>
            </a:br>
            <a:r>
              <a:rPr lang="pt-BR" altLang="pt-BR" dirty="0">
                <a:latin typeface="Verdana" panose="020B0604030504040204" pitchFamily="34" charset="0"/>
              </a:rPr>
              <a:t>Conforme o Art. 59 da </a:t>
            </a:r>
            <a:r>
              <a:rPr lang="pt-BR" altLang="pt-BR" b="1" u="sng" dirty="0">
                <a:latin typeface="Verdana" panose="020B0604030504040204" pitchFamily="34" charset="0"/>
              </a:rPr>
              <a:t>Resolução n° 1.137/23</a:t>
            </a:r>
            <a:r>
              <a:rPr lang="pt-BR" altLang="pt-BR" dirty="0">
                <a:latin typeface="Verdana" panose="020B0604030504040204" pitchFamily="34" charset="0"/>
              </a:rPr>
              <a:t> do Confea, "as informações acerca da execução da obra ou prestação de serviço, bem como os dados técnicos qualitativos e quantitativos do atestado, devem ser declarados por profissional que possua habilitação nas profissões abrangidas pelo Sistema Confea/Crea".</a:t>
            </a:r>
          </a:p>
        </p:txBody>
      </p:sp>
    </p:spTree>
    <p:extLst>
      <p:ext uri="{BB962C8B-B14F-4D97-AF65-F5344CB8AC3E}">
        <p14:creationId xmlns:p14="http://schemas.microsoft.com/office/powerpoint/2010/main" val="136283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63655" y="497928"/>
            <a:ext cx="3209925" cy="198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endParaRPr lang="pt-BR" altLang="pt-BR" sz="1400" dirty="0">
              <a:latin typeface="Arial Black" panose="020B0A04020102020204" pitchFamily="34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pt-BR" altLang="pt-BR" sz="1300" dirty="0">
              <a:latin typeface="Arial Black" panose="020B0A0402010202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Acesse  através do endereço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  <a:hlinkClick r:id="rId2"/>
              </a:rPr>
              <a:t>https://ecrea.crea-mt.org.br/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300" b="1" dirty="0">
                <a:latin typeface="Verdana" panose="020B0604030504040204" pitchFamily="34" charset="0"/>
              </a:rPr>
              <a:t>O Portal de Serviços </a:t>
            </a:r>
            <a:r>
              <a:rPr lang="pt-BR" altLang="pt-BR" sz="1300" b="1" dirty="0" err="1">
                <a:latin typeface="Verdana" panose="020B0604030504040204" pitchFamily="34" charset="0"/>
              </a:rPr>
              <a:t>eCREA</a:t>
            </a:r>
            <a:endParaRPr lang="pt-BR" altLang="pt-BR" sz="1300" b="1" dirty="0">
              <a:latin typeface="Verdana" panose="020B060403050404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770" y="2140578"/>
            <a:ext cx="3734321" cy="3543795"/>
          </a:xfrm>
          <a:prstGeom prst="rect">
            <a:avLst/>
          </a:prstGeom>
        </p:spPr>
      </p:pic>
      <p:sp>
        <p:nvSpPr>
          <p:cNvPr id="4" name="CaixaDeTexto 30"/>
          <p:cNvSpPr txBox="1">
            <a:spLocks noChangeArrowheads="1"/>
          </p:cNvSpPr>
          <p:nvPr/>
        </p:nvSpPr>
        <p:spPr bwMode="auto">
          <a:xfrm>
            <a:off x="1356832" y="3498138"/>
            <a:ext cx="3105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500" b="1" dirty="0">
                <a:solidFill>
                  <a:srgbClr val="C00000"/>
                </a:solidFill>
                <a:latin typeface="Verdana" panose="020B0604030504040204" pitchFamily="34" charset="0"/>
              </a:rPr>
              <a:t>Senha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300" b="1" dirty="0">
              <a:solidFill>
                <a:srgbClr val="C00000"/>
              </a:solidFill>
              <a:latin typeface="Arial Black" panose="020B0A040201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Informe seu CPF e senha.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300" dirty="0">
                <a:latin typeface="Verdana" panose="020B0604030504040204" pitchFamily="34" charset="0"/>
              </a:rPr>
              <a:t>Clique em Entrar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23554"/>
          <p:cNvCxnSpPr/>
          <p:nvPr/>
        </p:nvCxnSpPr>
        <p:spPr>
          <a:xfrm>
            <a:off x="4000020" y="4069638"/>
            <a:ext cx="1174750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67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1864" y="2556049"/>
            <a:ext cx="6093222" cy="1795326"/>
          </a:xfrm>
          <a:prstGeom prst="rect">
            <a:avLst/>
          </a:prstGeom>
        </p:spPr>
      </p:pic>
      <p:sp>
        <p:nvSpPr>
          <p:cNvPr id="4" name="CaixaDeTexto 2"/>
          <p:cNvSpPr txBox="1">
            <a:spLocks noChangeArrowheads="1"/>
          </p:cNvSpPr>
          <p:nvPr/>
        </p:nvSpPr>
        <p:spPr bwMode="auto">
          <a:xfrm>
            <a:off x="679067" y="2967075"/>
            <a:ext cx="3240087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Perfil de Acesso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400" b="1" dirty="0">
              <a:latin typeface="Verdana" panose="020B060403050404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Grupo de Acesso: Externo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Perfil: Profissional do Sistema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  <p:cxnSp>
        <p:nvCxnSpPr>
          <p:cNvPr id="5" name="Conector de seta reta 5"/>
          <p:cNvCxnSpPr/>
          <p:nvPr/>
        </p:nvCxnSpPr>
        <p:spPr>
          <a:xfrm flipV="1">
            <a:off x="2974428" y="3453713"/>
            <a:ext cx="2606565" cy="35103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sp>
        <p:nvSpPr>
          <p:cNvPr id="11" name="CaixaDeTexto 2"/>
          <p:cNvSpPr txBox="1">
            <a:spLocks noChangeArrowheads="1"/>
          </p:cNvSpPr>
          <p:nvPr/>
        </p:nvSpPr>
        <p:spPr bwMode="auto">
          <a:xfrm>
            <a:off x="1409426" y="484462"/>
            <a:ext cx="91577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Caso apareça a tela seguinte, escolha a opção “EXTERNO” e “Profissional do sistema”</a:t>
            </a: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15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293" y="6206049"/>
            <a:ext cx="2031470" cy="43123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011" y="1137311"/>
            <a:ext cx="6140448" cy="294122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Retângulo 2"/>
          <p:cNvSpPr/>
          <p:nvPr/>
        </p:nvSpPr>
        <p:spPr>
          <a:xfrm>
            <a:off x="6516414" y="426163"/>
            <a:ext cx="4740166" cy="461665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1 - Clique sobre a aba Atendimento e Depois em </a:t>
            </a:r>
            <a:r>
              <a:rPr lang="pt-BR" altLang="pt-BR" sz="1200" b="1" u="sng" dirty="0">
                <a:latin typeface="Verdana" panose="020B0604030504040204" pitchFamily="34" charset="0"/>
              </a:rPr>
              <a:t>Solicitação Pessoa Física</a:t>
            </a:r>
          </a:p>
        </p:txBody>
      </p:sp>
      <p:cxnSp>
        <p:nvCxnSpPr>
          <p:cNvPr id="6" name="Conector de seta reta 21"/>
          <p:cNvCxnSpPr>
            <a:stCxn id="3" idx="2"/>
          </p:cNvCxnSpPr>
          <p:nvPr/>
        </p:nvCxnSpPr>
        <p:spPr>
          <a:xfrm flipH="1">
            <a:off x="3867807" y="887828"/>
            <a:ext cx="5018690" cy="76418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09187" y="3090042"/>
            <a:ext cx="3447393" cy="311600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Retângulo 9"/>
          <p:cNvSpPr/>
          <p:nvPr/>
        </p:nvSpPr>
        <p:spPr>
          <a:xfrm>
            <a:off x="7926716" y="2551087"/>
            <a:ext cx="3212334" cy="27699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2 – Depois, clique em </a:t>
            </a:r>
            <a:r>
              <a:rPr lang="pt-BR" altLang="pt-BR" sz="1200" b="1" u="sng" dirty="0">
                <a:latin typeface="Verdana" panose="020B0604030504040204" pitchFamily="34" charset="0"/>
              </a:rPr>
              <a:t>NOVA</a:t>
            </a:r>
          </a:p>
        </p:txBody>
      </p:sp>
      <p:cxnSp>
        <p:nvCxnSpPr>
          <p:cNvPr id="11" name="Conector de seta reta 21"/>
          <p:cNvCxnSpPr/>
          <p:nvPr/>
        </p:nvCxnSpPr>
        <p:spPr>
          <a:xfrm flipH="1">
            <a:off x="7998373" y="2828087"/>
            <a:ext cx="2364827" cy="250065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7920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10"/>
          <p:cNvSpPr txBox="1">
            <a:spLocks noChangeArrowheads="1"/>
          </p:cNvSpPr>
          <p:nvPr/>
        </p:nvSpPr>
        <p:spPr bwMode="auto">
          <a:xfrm>
            <a:off x="8053387" y="1492085"/>
            <a:ext cx="2301875" cy="430212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Selecione “</a:t>
            </a:r>
            <a:r>
              <a:rPr lang="pt-BR" altLang="pt-BR" sz="1100" b="1" dirty="0">
                <a:latin typeface="Verdana" panose="020B0604030504040204" pitchFamily="34" charset="0"/>
              </a:rPr>
              <a:t>Registro de Atestado</a:t>
            </a:r>
            <a:r>
              <a:rPr lang="pt-BR" altLang="pt-BR" sz="1100" dirty="0">
                <a:latin typeface="Verdana" panose="020B0604030504040204" pitchFamily="34" charset="0"/>
              </a:rPr>
              <a:t>”</a:t>
            </a:r>
          </a:p>
        </p:txBody>
      </p:sp>
      <p:sp>
        <p:nvSpPr>
          <p:cNvPr id="5" name="Retângulo 4"/>
          <p:cNvSpPr/>
          <p:nvPr/>
        </p:nvSpPr>
        <p:spPr>
          <a:xfrm>
            <a:off x="6605587" y="5581485"/>
            <a:ext cx="1447800" cy="5842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6" name="Conector de seta reta 24"/>
          <p:cNvCxnSpPr>
            <a:endCxn id="8" idx="3"/>
          </p:cNvCxnSpPr>
          <p:nvPr/>
        </p:nvCxnSpPr>
        <p:spPr>
          <a:xfrm flipH="1" flipV="1">
            <a:off x="5478462" y="5873585"/>
            <a:ext cx="1127125" cy="1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7" name="Imagem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9412" y="5671972"/>
            <a:ext cx="1247775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20"/>
          <p:cNvSpPr txBox="1">
            <a:spLocks noChangeArrowheads="1"/>
          </p:cNvSpPr>
          <p:nvPr/>
        </p:nvSpPr>
        <p:spPr bwMode="auto">
          <a:xfrm>
            <a:off x="3714749" y="5573547"/>
            <a:ext cx="1763713" cy="600075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Na página seguinte clique em “</a:t>
            </a:r>
            <a:r>
              <a:rPr lang="pt-BR" altLang="pt-BR" sz="1100" b="1" dirty="0">
                <a:latin typeface="Verdana" panose="020B0604030504040204" pitchFamily="34" charset="0"/>
              </a:rPr>
              <a:t>Adicionar ART’s</a:t>
            </a:r>
            <a:r>
              <a:rPr lang="pt-BR" altLang="pt-BR" sz="1100" dirty="0">
                <a:latin typeface="Verdana" panose="020B0604030504040204" pitchFamily="34" charset="0"/>
              </a:rPr>
              <a:t>”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3"/>
          <a:srcRect l="970" t="2990" r="-1" b="2510"/>
          <a:stretch/>
        </p:blipFill>
        <p:spPr>
          <a:xfrm>
            <a:off x="3282950" y="1631785"/>
            <a:ext cx="4037012" cy="244792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Retângulo 9"/>
          <p:cNvSpPr/>
          <p:nvPr/>
        </p:nvSpPr>
        <p:spPr>
          <a:xfrm>
            <a:off x="3265487" y="2818660"/>
            <a:ext cx="4054475" cy="3095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cxnSp>
        <p:nvCxnSpPr>
          <p:cNvPr id="11" name="Conector de seta reta 23"/>
          <p:cNvCxnSpPr>
            <a:stCxn id="4" idx="2"/>
          </p:cNvCxnSpPr>
          <p:nvPr/>
        </p:nvCxnSpPr>
        <p:spPr>
          <a:xfrm flipH="1">
            <a:off x="7386637" y="1922297"/>
            <a:ext cx="1817688" cy="108267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CaixaDeTexto 1"/>
          <p:cNvSpPr txBox="1">
            <a:spLocks noChangeArrowheads="1"/>
          </p:cNvSpPr>
          <p:nvPr/>
        </p:nvSpPr>
        <p:spPr bwMode="auto">
          <a:xfrm>
            <a:off x="1418897" y="579438"/>
            <a:ext cx="527717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400" b="1" dirty="0">
                <a:solidFill>
                  <a:srgbClr val="C00000"/>
                </a:solidFill>
                <a:latin typeface="Verdana" panose="020B0604030504040204" pitchFamily="34" charset="0"/>
              </a:rPr>
              <a:t>Solicitação de Serviço Pessoa Física</a:t>
            </a:r>
          </a:p>
        </p:txBody>
      </p:sp>
    </p:spTree>
    <p:extLst>
      <p:ext uri="{BB962C8B-B14F-4D97-AF65-F5344CB8AC3E}">
        <p14:creationId xmlns:p14="http://schemas.microsoft.com/office/powerpoint/2010/main" val="297451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 rotWithShape="1">
          <a:blip r:embed="rId3"/>
          <a:srcRect t="2181" b="2181"/>
          <a:stretch/>
        </p:blipFill>
        <p:spPr>
          <a:xfrm>
            <a:off x="1207814" y="972754"/>
            <a:ext cx="8677275" cy="35544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tângulo 7"/>
          <p:cNvSpPr>
            <a:spLocks noChangeArrowheads="1"/>
          </p:cNvSpPr>
          <p:nvPr/>
        </p:nvSpPr>
        <p:spPr bwMode="auto">
          <a:xfrm>
            <a:off x="4139433" y="5045506"/>
            <a:ext cx="4300373" cy="646331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pt-BR" altLang="pt-BR" sz="1200" dirty="0">
                <a:latin typeface="Verdana" panose="020B0604030504040204" pitchFamily="34" charset="0"/>
              </a:rPr>
              <a:t>Clique diretamente sobre </a:t>
            </a:r>
            <a:r>
              <a:rPr lang="pt-BR" altLang="pt-BR" sz="1200" b="1" dirty="0">
                <a:latin typeface="Verdana" panose="020B0604030504040204" pitchFamily="34" charset="0"/>
              </a:rPr>
              <a:t>Pesquisar</a:t>
            </a:r>
            <a:r>
              <a:rPr lang="pt-BR" altLang="pt-BR" sz="1200" dirty="0">
                <a:latin typeface="Verdana" panose="020B0604030504040204" pitchFamily="34" charset="0"/>
              </a:rPr>
              <a:t> e aguarde o carregamento da lista com as ART’s ou digite o número da ART.</a:t>
            </a:r>
          </a:p>
        </p:txBody>
      </p:sp>
      <p:cxnSp>
        <p:nvCxnSpPr>
          <p:cNvPr id="6" name="Conector de seta reta 23"/>
          <p:cNvCxnSpPr/>
          <p:nvPr/>
        </p:nvCxnSpPr>
        <p:spPr>
          <a:xfrm flipH="1" flipV="1">
            <a:off x="2091559" y="3394841"/>
            <a:ext cx="2047875" cy="165066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03228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0257" y="1966120"/>
            <a:ext cx="9153525" cy="1885950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9807" y="6163920"/>
            <a:ext cx="2472906" cy="524939"/>
          </a:xfrm>
          <a:prstGeom prst="rect">
            <a:avLst/>
          </a:prstGeom>
        </p:spPr>
      </p:pic>
      <p:sp>
        <p:nvSpPr>
          <p:cNvPr id="3" name="CaixaDeTexto 15"/>
          <p:cNvSpPr txBox="1">
            <a:spLocks noChangeArrowheads="1"/>
          </p:cNvSpPr>
          <p:nvPr/>
        </p:nvSpPr>
        <p:spPr bwMode="auto">
          <a:xfrm>
            <a:off x="3259466" y="3852070"/>
            <a:ext cx="2417762" cy="43180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 dirty="0">
                <a:latin typeface="Verdana" panose="020B0604030504040204" pitchFamily="34" charset="0"/>
              </a:rPr>
              <a:t>Selecione sua ART na lista e clique em “</a:t>
            </a:r>
            <a:r>
              <a:rPr lang="pt-BR" altLang="pt-BR" sz="1100" b="1" dirty="0">
                <a:latin typeface="Verdana" panose="020B0604030504040204" pitchFamily="34" charset="0"/>
              </a:rPr>
              <a:t>Adicionar ART’s</a:t>
            </a:r>
            <a:r>
              <a:rPr lang="pt-BR" altLang="pt-BR" sz="1100" dirty="0">
                <a:latin typeface="Verdana" panose="020B0604030504040204" pitchFamily="34" charset="0"/>
              </a:rPr>
              <a:t>”</a:t>
            </a:r>
          </a:p>
        </p:txBody>
      </p:sp>
      <p:cxnSp>
        <p:nvCxnSpPr>
          <p:cNvPr id="5" name="Conector de seta reta 33"/>
          <p:cNvCxnSpPr>
            <a:stCxn id="3" idx="3"/>
          </p:cNvCxnSpPr>
          <p:nvPr/>
        </p:nvCxnSpPr>
        <p:spPr>
          <a:xfrm flipV="1">
            <a:off x="5677228" y="3616294"/>
            <a:ext cx="3193503" cy="451676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" name="Imagem 3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3982" y="5278406"/>
            <a:ext cx="2209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tângulo 36"/>
          <p:cNvSpPr>
            <a:spLocks noChangeArrowheads="1"/>
          </p:cNvSpPr>
          <p:nvPr/>
        </p:nvSpPr>
        <p:spPr bwMode="auto">
          <a:xfrm>
            <a:off x="4601833" y="5372068"/>
            <a:ext cx="2551112" cy="260350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pt-BR" altLang="pt-BR" sz="1100">
                <a:latin typeface="Verdana" panose="020B0604030504040204" pitchFamily="34" charset="0"/>
              </a:rPr>
              <a:t>Clique em “</a:t>
            </a:r>
            <a:r>
              <a:rPr lang="pt-BR" altLang="pt-BR" sz="1100" b="1">
                <a:latin typeface="Verdana" panose="020B0604030504040204" pitchFamily="34" charset="0"/>
              </a:rPr>
              <a:t>Salvar e Avançar</a:t>
            </a:r>
            <a:r>
              <a:rPr lang="pt-BR" altLang="pt-BR" sz="1100">
                <a:latin typeface="Verdana" panose="020B0604030504040204" pitchFamily="34" charset="0"/>
              </a:rPr>
              <a:t>”.</a:t>
            </a:r>
          </a:p>
        </p:txBody>
      </p:sp>
      <p:cxnSp>
        <p:nvCxnSpPr>
          <p:cNvPr id="14" name="Conector de seta reta 33"/>
          <p:cNvCxnSpPr/>
          <p:nvPr/>
        </p:nvCxnSpPr>
        <p:spPr>
          <a:xfrm>
            <a:off x="7152945" y="5483226"/>
            <a:ext cx="1348938" cy="1108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9792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mbra Extrema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387</Words>
  <Application>Microsoft Office PowerPoint</Application>
  <PresentationFormat>Widescreen</PresentationFormat>
  <Paragraphs>46</Paragraphs>
  <Slides>12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  <vt:variant>
        <vt:lpstr>Apresentações personalizadas</vt:lpstr>
      </vt:variant>
      <vt:variant>
        <vt:i4>1</vt:i4>
      </vt:variant>
    </vt:vector>
  </HeadingPairs>
  <TitlesOfParts>
    <vt:vector size="20" baseType="lpstr">
      <vt:lpstr>Arial</vt:lpstr>
      <vt:lpstr>Arial Black</vt:lpstr>
      <vt:lpstr>Arial Rounded MT Bold</vt:lpstr>
      <vt:lpstr>Calibri</vt:lpstr>
      <vt:lpstr>Tahoma</vt:lpstr>
      <vt:lpstr>Verdana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personalizada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BRENDA GUIMARAES DE MORAES</dc:creator>
  <cp:lastModifiedBy>RENILDA ALCANTARA KOHLHASE</cp:lastModifiedBy>
  <cp:revision>166</cp:revision>
  <dcterms:created xsi:type="dcterms:W3CDTF">2017-04-03T17:36:34Z</dcterms:created>
  <dcterms:modified xsi:type="dcterms:W3CDTF">2024-06-26T14:16:44Z</dcterms:modified>
</cp:coreProperties>
</file>